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12"/>
  </p:notesMasterIdLst>
  <p:handoutMasterIdLst>
    <p:handoutMasterId r:id="rId13"/>
  </p:handoutMasterIdLst>
  <p:sldIdLst>
    <p:sldId id="622" r:id="rId5"/>
    <p:sldId id="643" r:id="rId6"/>
    <p:sldId id="627" r:id="rId7"/>
    <p:sldId id="646" r:id="rId8"/>
    <p:sldId id="644" r:id="rId9"/>
    <p:sldId id="645" r:id="rId10"/>
    <p:sldId id="641" r:id="rId11"/>
  </p:sldIdLst>
  <p:sldSz cx="9144000" cy="6858000" type="screen4x3"/>
  <p:notesSz cx="6742113" cy="9872663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7" userDrawn="1">
          <p15:clr>
            <a:srgbClr val="A4A3A4"/>
          </p15:clr>
        </p15:guide>
        <p15:guide id="2" pos="2124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D9EC"/>
    <a:srgbClr val="B7ECFF"/>
    <a:srgbClr val="33CCFF"/>
    <a:srgbClr val="FF0000"/>
    <a:srgbClr val="CCFF99"/>
    <a:srgbClr val="FF6600"/>
    <a:srgbClr val="FFCC99"/>
    <a:srgbClr val="FF66CC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7C97116-6EDF-67D1-570F-654ED59B4422}" v="115" dt="2023-05-31T09:21:56.418"/>
  </p1510:revLst>
</p1510:revInfo>
</file>

<file path=ppt/tableStyles.xml><?xml version="1.0" encoding="utf-8"?>
<a:tblStyleLst xmlns:a="http://schemas.openxmlformats.org/drawingml/2006/main" def="{5C22544A-7EE6-4342-B048-85BDC9FD1C3A}">
  <a:tblStyle styleId="{FABFCF23-3B69-468F-B69F-88F6DE6A72F2}" styleName="Style moyen 1 - Accentuation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e moye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Style moyen 2 - Accentuation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Aucun style, grille du tableau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Style clair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B344D84-9AFB-497E-A393-DC336BA19D2E}" styleName="Style moyen 3 - Accentuation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9498" autoAdjust="0"/>
    <p:restoredTop sz="98833" autoAdjust="0"/>
  </p:normalViewPr>
  <p:slideViewPr>
    <p:cSldViewPr snapToObjects="1">
      <p:cViewPr varScale="1">
        <p:scale>
          <a:sx n="62" d="100"/>
          <a:sy n="62" d="100"/>
        </p:scale>
        <p:origin x="796" y="28"/>
      </p:cViewPr>
      <p:guideLst>
        <p:guide orient="horz" pos="2160"/>
        <p:guide pos="2880"/>
      </p:guideLst>
    </p:cSldViewPr>
  </p:slideViewPr>
  <p:outlineViewPr>
    <p:cViewPr>
      <p:scale>
        <a:sx n="40" d="100"/>
        <a:sy n="4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>
      <p:cViewPr varScale="1">
        <p:scale>
          <a:sx n="48" d="100"/>
          <a:sy n="48" d="100"/>
        </p:scale>
        <p:origin x="-2046" y="-96"/>
      </p:cViewPr>
      <p:guideLst>
        <p:guide orient="horz" pos="3107"/>
        <p:guide pos="212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SSE Didier (Gaz Réseau Distribution France)" userId="S::bu1030@grdf.fr::d2efc5fd-0bb2-48bb-8cfd-caef1789ae06" providerId="AD" clId="Web-{77C97116-6EDF-67D1-570F-654ED59B4422}"/>
    <pc:docChg chg="modSld">
      <pc:chgData name="HASSE Didier (Gaz Réseau Distribution France)" userId="S::bu1030@grdf.fr::d2efc5fd-0bb2-48bb-8cfd-caef1789ae06" providerId="AD" clId="Web-{77C97116-6EDF-67D1-570F-654ED59B4422}" dt="2023-05-31T09:21:56.418" v="114" actId="14100"/>
      <pc:docMkLst>
        <pc:docMk/>
      </pc:docMkLst>
      <pc:sldChg chg="modSp">
        <pc:chgData name="HASSE Didier (Gaz Réseau Distribution France)" userId="S::bu1030@grdf.fr::d2efc5fd-0bb2-48bb-8cfd-caef1789ae06" providerId="AD" clId="Web-{77C97116-6EDF-67D1-570F-654ED59B4422}" dt="2023-05-31T09:21:56.418" v="114" actId="14100"/>
        <pc:sldMkLst>
          <pc:docMk/>
          <pc:sldMk cId="4082202827" sldId="641"/>
        </pc:sldMkLst>
        <pc:spChg chg="mod">
          <ac:chgData name="HASSE Didier (Gaz Réseau Distribution France)" userId="S::bu1030@grdf.fr::d2efc5fd-0bb2-48bb-8cfd-caef1789ae06" providerId="AD" clId="Web-{77C97116-6EDF-67D1-570F-654ED59B4422}" dt="2023-05-31T09:21:56.418" v="114" actId="14100"/>
          <ac:spMkLst>
            <pc:docMk/>
            <pc:sldMk cId="4082202827" sldId="641"/>
            <ac:spMk id="3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4988093" cy="49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04" tIns="45851" rIns="91704" bIns="45851" numCol="1" anchor="t" anchorCtr="0" compatLnSpc="1">
            <a:prstTxWarp prst="textNoShape">
              <a:avLst/>
            </a:prstTxWarp>
          </a:bodyPr>
          <a:lstStyle>
            <a:lvl1pPr defTabSz="914510">
              <a:defRPr sz="12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21371" y="0"/>
            <a:ext cx="2920742" cy="49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04" tIns="45851" rIns="91704" bIns="45851" numCol="1" anchor="t" anchorCtr="0" compatLnSpc="1">
            <a:prstTxWarp prst="textNoShape">
              <a:avLst/>
            </a:prstTxWarp>
          </a:bodyPr>
          <a:lstStyle>
            <a:lvl1pPr algn="r" defTabSz="914510">
              <a:defRPr sz="8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2458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378558"/>
            <a:ext cx="2920743" cy="494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04" tIns="45851" rIns="91704" bIns="45851" numCol="1" anchor="b" anchorCtr="0" compatLnSpc="1">
            <a:prstTxWarp prst="textNoShape">
              <a:avLst/>
            </a:prstTxWarp>
          </a:bodyPr>
          <a:lstStyle>
            <a:lvl1pPr defTabSz="914510">
              <a:defRPr sz="8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2458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21371" y="9378558"/>
            <a:ext cx="2920742" cy="494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04" tIns="45851" rIns="91704" bIns="45851" numCol="1" anchor="b" anchorCtr="0" compatLnSpc="1">
            <a:prstTxWarp prst="textNoShape">
              <a:avLst/>
            </a:prstTxWarp>
          </a:bodyPr>
          <a:lstStyle>
            <a:lvl1pPr algn="r" defTabSz="914510">
              <a:defRPr sz="8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fld id="{80D3548C-849A-431D-B78D-CDA1B7DAD903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11094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20743" cy="49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04" tIns="45851" rIns="91704" bIns="45851" numCol="1" anchor="t" anchorCtr="0" compatLnSpc="1">
            <a:prstTxWarp prst="textNoShape">
              <a:avLst/>
            </a:prstTxWarp>
          </a:bodyPr>
          <a:lstStyle>
            <a:lvl1pPr defTabSz="914510">
              <a:defRPr sz="8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r>
              <a:rPr lang="fr-FR" dirty="0"/>
              <a:t>Titre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21371" y="0"/>
            <a:ext cx="2920742" cy="49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04" tIns="45851" rIns="91704" bIns="45851" numCol="1" anchor="t" anchorCtr="0" compatLnSpc="1">
            <a:prstTxWarp prst="textNoShape">
              <a:avLst/>
            </a:prstTxWarp>
          </a:bodyPr>
          <a:lstStyle>
            <a:lvl1pPr algn="r" defTabSz="914510">
              <a:defRPr sz="8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endParaRPr lang="fr-FR" dirty="0"/>
          </a:p>
        </p:txBody>
      </p:sp>
      <p:sp>
        <p:nvSpPr>
          <p:cNvPr id="327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4875" y="738188"/>
            <a:ext cx="4938713" cy="37052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0629" y="4688490"/>
            <a:ext cx="4940857" cy="44438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04" tIns="45851" rIns="91704" bIns="4585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378558"/>
            <a:ext cx="2920743" cy="494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04" tIns="45851" rIns="91704" bIns="45851" numCol="1" anchor="b" anchorCtr="0" compatLnSpc="1">
            <a:prstTxWarp prst="textNoShape">
              <a:avLst/>
            </a:prstTxWarp>
          </a:bodyPr>
          <a:lstStyle>
            <a:lvl1pPr defTabSz="914510">
              <a:defRPr sz="8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r>
              <a:rPr lang="fr-FR" dirty="0"/>
              <a:t>Bruno Conty</a:t>
            </a:r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21371" y="9378558"/>
            <a:ext cx="2920742" cy="494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04" tIns="45851" rIns="91704" bIns="45851" numCol="1" anchor="b" anchorCtr="0" compatLnSpc="1">
            <a:prstTxWarp prst="textNoShape">
              <a:avLst/>
            </a:prstTxWarp>
          </a:bodyPr>
          <a:lstStyle>
            <a:lvl1pPr algn="r" defTabSz="914510">
              <a:defRPr sz="800">
                <a:latin typeface="Frutiger Roman" pitchFamily="34" charset="0"/>
                <a:cs typeface="+mn-cs"/>
              </a:defRPr>
            </a:lvl1pPr>
          </a:lstStyle>
          <a:p>
            <a:pPr>
              <a:defRPr/>
            </a:pPr>
            <a:fld id="{BE8CED4D-B4CB-4D18-9D0B-39485EDA58F8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89981972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'en-tête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Titre</a:t>
            </a:r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Bruno Conty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8CED4D-B4CB-4D18-9D0B-39485EDA58F8}" type="slidenum">
              <a:rPr lang="fr-FR" smtClean="0"/>
              <a:pPr>
                <a:defRPr/>
              </a:pPr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107940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5"/>
          <p:cNvSpPr>
            <a:spLocks noChangeArrowheads="1"/>
          </p:cNvSpPr>
          <p:nvPr userDrawn="1"/>
        </p:nvSpPr>
        <p:spPr bwMode="auto">
          <a:xfrm>
            <a:off x="838200" y="6553200"/>
            <a:ext cx="762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r>
              <a:rPr lang="fr-FR" sz="1200" dirty="0">
                <a:solidFill>
                  <a:srgbClr val="FF3300"/>
                </a:solidFill>
                <a:latin typeface="Frutiger Roman" pitchFamily="34" charset="0"/>
                <a:cs typeface="+mn-cs"/>
              </a:rPr>
              <a:t>Document de travail non engageant ne pouvant être utilisé en dehors de la réunion où il est projeté</a:t>
            </a:r>
          </a:p>
        </p:txBody>
      </p:sp>
      <p:sp>
        <p:nvSpPr>
          <p:cNvPr id="2068" name="Rectangle 20"/>
          <p:cNvSpPr>
            <a:spLocks noGrp="1" noChangeArrowheads="1"/>
          </p:cNvSpPr>
          <p:nvPr>
            <p:ph type="ctrTitle"/>
          </p:nvPr>
        </p:nvSpPr>
        <p:spPr>
          <a:xfrm>
            <a:off x="1219200" y="2147888"/>
            <a:ext cx="7075488" cy="1211262"/>
          </a:xfrm>
        </p:spPr>
        <p:txBody>
          <a:bodyPr/>
          <a:lstStyle>
            <a:lvl1pPr>
              <a:defRPr sz="4500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2069" name="Rectangle 21"/>
          <p:cNvSpPr>
            <a:spLocks noGrp="1" noChangeArrowheads="1"/>
          </p:cNvSpPr>
          <p:nvPr>
            <p:ph type="subTitle" idx="1"/>
          </p:nvPr>
        </p:nvSpPr>
        <p:spPr>
          <a:xfrm>
            <a:off x="1219200" y="3587750"/>
            <a:ext cx="7075488" cy="990600"/>
          </a:xfrm>
        </p:spPr>
        <p:txBody>
          <a:bodyPr/>
          <a:lstStyle>
            <a:lvl1pPr marL="0" indent="0">
              <a:buFontTx/>
              <a:buNone/>
              <a:defRPr sz="1900">
                <a:solidFill>
                  <a:srgbClr val="01794D"/>
                </a:solidFill>
                <a:latin typeface="GazdeFranceBold" pitchFamily="2" charset="0"/>
              </a:defRPr>
            </a:lvl1pPr>
          </a:lstStyle>
          <a:p>
            <a:r>
              <a:rPr lang="fr-FR"/>
              <a:t>Cliquez pour modifier le style des sous-titres du masque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305800" cy="437728"/>
          </a:xfrm>
        </p:spPr>
        <p:txBody>
          <a:bodyPr/>
          <a:lstStyle>
            <a:lvl1pPr>
              <a:defRPr sz="3200"/>
            </a:lvl1pPr>
          </a:lstStyle>
          <a:p>
            <a:r>
              <a:rPr lang="fr-FR" dirty="0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200"/>
            </a:lvl1pPr>
            <a:lvl2pPr>
              <a:defRPr sz="2000">
                <a:solidFill>
                  <a:schemeClr val="accent4">
                    <a:lumMod val="65000"/>
                    <a:lumOff val="35000"/>
                  </a:schemeClr>
                </a:solidFill>
              </a:defRPr>
            </a:lvl2pPr>
            <a:lvl3pPr>
              <a:defRPr sz="1800"/>
            </a:lvl3pPr>
            <a:lvl4pPr>
              <a:defRPr sz="1600">
                <a:solidFill>
                  <a:schemeClr val="accent4">
                    <a:lumMod val="65000"/>
                    <a:lumOff val="35000"/>
                  </a:schemeClr>
                </a:solidFill>
              </a:defRPr>
            </a:lvl4pPr>
            <a:lvl5pPr>
              <a:defRPr sz="1400"/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Rectangle 31"/>
          <p:cNvSpPr>
            <a:spLocks noGrp="1" noChangeArrowheads="1"/>
          </p:cNvSpPr>
          <p:nvPr>
            <p:ph type="dt" sz="half" idx="10"/>
          </p:nvPr>
        </p:nvSpPr>
        <p:spPr>
          <a:xfrm>
            <a:off x="7380288" y="6356350"/>
            <a:ext cx="1382712" cy="152400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r>
              <a:rPr lang="fr-FR"/>
              <a:t>6 juin 2023</a:t>
            </a:r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fr-FR" dirty="0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Rectangle 31">
            <a:extLst>
              <a:ext uri="{FF2B5EF4-FFF2-40B4-BE49-F238E27FC236}">
                <a16:creationId xmlns:a16="http://schemas.microsoft.com/office/drawing/2014/main" id="{0A6B52C8-11FE-4290-95C2-B5B4018D2C1A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524328" y="6356350"/>
            <a:ext cx="1238672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000">
                <a:solidFill>
                  <a:srgbClr val="01794D"/>
                </a:solidFill>
                <a:latin typeface="Frutiger Bold" pitchFamily="34" charset="0"/>
                <a:cs typeface="+mn-cs"/>
              </a:defRPr>
            </a:lvl1pPr>
          </a:lstStyle>
          <a:p>
            <a:pPr>
              <a:defRPr/>
            </a:pPr>
            <a:r>
              <a:rPr lang="fr-FR"/>
              <a:t>6 juin 2023</a:t>
            </a:r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4" name="Rectangle 31">
            <a:extLst>
              <a:ext uri="{FF2B5EF4-FFF2-40B4-BE49-F238E27FC236}">
                <a16:creationId xmlns:a16="http://schemas.microsoft.com/office/drawing/2014/main" id="{11543B22-84AA-46F5-A400-05DE9DB5225B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524328" y="6356350"/>
            <a:ext cx="1238672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000">
                <a:solidFill>
                  <a:srgbClr val="01794D"/>
                </a:solidFill>
                <a:latin typeface="Frutiger Bold" pitchFamily="34" charset="0"/>
                <a:cs typeface="+mn-cs"/>
              </a:defRPr>
            </a:lvl1pPr>
          </a:lstStyle>
          <a:p>
            <a:pPr>
              <a:defRPr/>
            </a:pPr>
            <a:r>
              <a:rPr lang="fr-FR"/>
              <a:t>6 juin 2023</a:t>
            </a:r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4999038" y="5602288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fr-FR" dirty="0">
              <a:latin typeface="Times" charset="0"/>
              <a:cs typeface="+mn-cs"/>
            </a:endParaRPr>
          </a:p>
        </p:txBody>
      </p:sp>
      <p:sp>
        <p:nvSpPr>
          <p:cNvPr id="1055" name="Rectangle 3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524328" y="6356350"/>
            <a:ext cx="1238672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000">
                <a:solidFill>
                  <a:srgbClr val="01794D"/>
                </a:solidFill>
                <a:latin typeface="Frutiger Bold" pitchFamily="34" charset="0"/>
                <a:cs typeface="+mn-cs"/>
              </a:defRPr>
            </a:lvl1pPr>
          </a:lstStyle>
          <a:p>
            <a:pPr>
              <a:defRPr/>
            </a:pPr>
            <a:r>
              <a:rPr lang="fr-FR"/>
              <a:t>6 juin 2023</a:t>
            </a:r>
            <a:endParaRPr lang="fr-FR" dirty="0"/>
          </a:p>
        </p:txBody>
      </p:sp>
      <p:sp>
        <p:nvSpPr>
          <p:cNvPr id="1056" name="Rectangle 32"/>
          <p:cNvSpPr>
            <a:spLocks noChangeArrowheads="1"/>
          </p:cNvSpPr>
          <p:nvPr/>
        </p:nvSpPr>
        <p:spPr bwMode="auto">
          <a:xfrm>
            <a:off x="4038600" y="6324600"/>
            <a:ext cx="6858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eaLnBrk="0" hangingPunct="0">
              <a:defRPr/>
            </a:pPr>
            <a:r>
              <a:rPr lang="fr-FR" sz="1000" dirty="0">
                <a:solidFill>
                  <a:srgbClr val="01794D"/>
                </a:solidFill>
                <a:latin typeface="Frutiger Bold" pitchFamily="34" charset="0"/>
                <a:cs typeface="+mn-cs"/>
              </a:rPr>
              <a:t>Diapo </a:t>
            </a:r>
            <a:fld id="{B1BC5085-E990-4E4A-B110-D95AD2DEC460}" type="slidenum">
              <a:rPr lang="fr-FR" sz="1000">
                <a:solidFill>
                  <a:srgbClr val="01794D"/>
                </a:solidFill>
                <a:latin typeface="Frutiger Bold" pitchFamily="34" charset="0"/>
                <a:cs typeface="+mn-cs"/>
              </a:rPr>
              <a:pPr eaLnBrk="0" hangingPunct="0">
                <a:defRPr/>
              </a:pPr>
              <a:t>‹N°›</a:t>
            </a:fld>
            <a:endParaRPr lang="fr-FR" sz="1000" dirty="0">
              <a:solidFill>
                <a:srgbClr val="01794D"/>
              </a:solidFill>
              <a:latin typeface="Frutiger Bold" pitchFamily="34" charset="0"/>
              <a:cs typeface="+mn-cs"/>
            </a:endParaRPr>
          </a:p>
        </p:txBody>
      </p:sp>
      <p:sp>
        <p:nvSpPr>
          <p:cNvPr id="1057" name="Text Box 33"/>
          <p:cNvSpPr txBox="1">
            <a:spLocks noChangeArrowheads="1"/>
          </p:cNvSpPr>
          <p:nvPr/>
        </p:nvSpPr>
        <p:spPr bwMode="auto">
          <a:xfrm>
            <a:off x="228600" y="6262688"/>
            <a:ext cx="291465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rIns="0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r-FR" sz="1000" dirty="0">
                <a:solidFill>
                  <a:srgbClr val="01794D"/>
                </a:solidFill>
                <a:latin typeface="Frutiger Bold" pitchFamily="34" charset="0"/>
                <a:cs typeface="+mn-cs"/>
              </a:rPr>
              <a:t>GTG2007 – GT2</a:t>
            </a:r>
            <a:endParaRPr lang="fr-FR" sz="1000" baseline="0" dirty="0">
              <a:solidFill>
                <a:srgbClr val="01794D"/>
              </a:solidFill>
              <a:latin typeface="Frutiger Bold" pitchFamily="34" charset="0"/>
              <a:cs typeface="+mn-cs"/>
            </a:endParaRPr>
          </a:p>
        </p:txBody>
      </p:sp>
      <p:sp>
        <p:nvSpPr>
          <p:cNvPr id="1030" name="Rectangle 35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476672"/>
            <a:ext cx="8305800" cy="437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et modifiez le titre</a:t>
            </a:r>
          </a:p>
        </p:txBody>
      </p:sp>
      <p:sp>
        <p:nvSpPr>
          <p:cNvPr id="1031" name="Rectangle 3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066800"/>
            <a:ext cx="83058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1061" name="Rectangle 37"/>
          <p:cNvSpPr>
            <a:spLocks noChangeArrowheads="1"/>
          </p:cNvSpPr>
          <p:nvPr/>
        </p:nvSpPr>
        <p:spPr bwMode="auto">
          <a:xfrm>
            <a:off x="838200" y="6553200"/>
            <a:ext cx="762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r>
              <a:rPr lang="fr-FR" sz="1200" dirty="0">
                <a:solidFill>
                  <a:srgbClr val="FF3300"/>
                </a:solidFill>
                <a:latin typeface="Frutiger Roman" pitchFamily="34" charset="0"/>
                <a:cs typeface="+mn-cs"/>
              </a:rPr>
              <a:t>Document de travail non engageant ne pouvant être utilisé en dehors de la réunion où il est projeté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0" r:id="rId1"/>
    <p:sldLayoutId id="2147483891" r:id="rId2"/>
    <p:sldLayoutId id="2147483881" r:id="rId3"/>
    <p:sldLayoutId id="2147483884" r:id="rId4"/>
  </p:sldLayoutIdLst>
  <p:hf sldNum="0"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333399"/>
          </a:solidFill>
          <a:latin typeface="GazdefranceBold" pitchFamily="2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333399"/>
          </a:solidFill>
          <a:latin typeface="GazdefranceBold" pitchFamily="2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333399"/>
          </a:solidFill>
          <a:latin typeface="GazdefranceBold" pitchFamily="2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333399"/>
          </a:solidFill>
          <a:latin typeface="GazdefranceBold" pitchFamily="2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333399"/>
          </a:solidFill>
          <a:latin typeface="GazdefranceBold" pitchFamily="2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>
          <a:solidFill>
            <a:srgbClr val="333399"/>
          </a:solidFill>
          <a:latin typeface="GazdeFranceBold" pitchFamily="2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>
          <a:solidFill>
            <a:srgbClr val="333399"/>
          </a:solidFill>
          <a:latin typeface="GazdeFranceBold" pitchFamily="2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>
          <a:solidFill>
            <a:srgbClr val="333399"/>
          </a:solidFill>
          <a:latin typeface="GazdeFranceBold" pitchFamily="2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>
          <a:solidFill>
            <a:srgbClr val="333399"/>
          </a:solidFill>
          <a:latin typeface="GazdeFranceBold" pitchFamily="2" charset="0"/>
        </a:defRPr>
      </a:lvl9pPr>
    </p:titleStyle>
    <p:bodyStyle>
      <a:lvl1pPr marL="482600" indent="-482600" algn="l" rtl="0" eaLnBrk="0" fontAlgn="base" hangingPunct="0">
        <a:lnSpc>
          <a:spcPct val="100000"/>
        </a:lnSpc>
        <a:spcBef>
          <a:spcPts val="1200"/>
        </a:spcBef>
        <a:spcAft>
          <a:spcPct val="0"/>
        </a:spcAft>
        <a:buSzPct val="95000"/>
        <a:buChar char="•"/>
        <a:defRPr sz="2400">
          <a:solidFill>
            <a:srgbClr val="009999"/>
          </a:solidFill>
          <a:latin typeface="+mn-lt"/>
          <a:ea typeface="+mn-ea"/>
          <a:cs typeface="+mn-cs"/>
        </a:defRPr>
      </a:lvl1pPr>
      <a:lvl2pPr marL="958850" indent="-285750" algn="l" rtl="0" eaLnBrk="0" fontAlgn="base" hangingPunct="0">
        <a:lnSpc>
          <a:spcPct val="100000"/>
        </a:lnSpc>
        <a:spcBef>
          <a:spcPts val="1200"/>
        </a:spcBef>
        <a:spcAft>
          <a:spcPct val="0"/>
        </a:spcAft>
        <a:buChar char="o"/>
        <a:defRPr sz="2200">
          <a:solidFill>
            <a:srgbClr val="808080"/>
          </a:solidFill>
          <a:latin typeface="+mn-lt"/>
        </a:defRPr>
      </a:lvl2pPr>
      <a:lvl3pPr marL="1524000" indent="-279400" algn="l" rtl="0" eaLnBrk="0" fontAlgn="base" hangingPunct="0">
        <a:lnSpc>
          <a:spcPct val="100000"/>
        </a:lnSpc>
        <a:spcBef>
          <a:spcPts val="1200"/>
        </a:spcBef>
        <a:spcAft>
          <a:spcPct val="0"/>
        </a:spcAft>
        <a:buFont typeface="Wingdings" pitchFamily="2" charset="2"/>
        <a:buChar char="§"/>
        <a:defRPr sz="2000">
          <a:solidFill>
            <a:srgbClr val="C1B409"/>
          </a:solidFill>
          <a:latin typeface="+mn-lt"/>
        </a:defRPr>
      </a:lvl3pPr>
      <a:lvl4pPr marL="2006600" indent="-292100" algn="l" rtl="0" eaLnBrk="0" fontAlgn="base" hangingPunct="0">
        <a:lnSpc>
          <a:spcPct val="100000"/>
        </a:lnSpc>
        <a:spcBef>
          <a:spcPts val="1200"/>
        </a:spcBef>
        <a:spcAft>
          <a:spcPct val="0"/>
        </a:spcAft>
        <a:buFont typeface="Wingdings" pitchFamily="2" charset="2"/>
        <a:buChar char="ü"/>
        <a:defRPr>
          <a:solidFill>
            <a:srgbClr val="808080"/>
          </a:solidFill>
          <a:latin typeface="+mn-lt"/>
        </a:defRPr>
      </a:lvl4pPr>
      <a:lvl5pPr marL="2425700" indent="-228600" algn="l" rtl="0" eaLnBrk="0" fontAlgn="base" hangingPunct="0">
        <a:lnSpc>
          <a:spcPct val="100000"/>
        </a:lnSpc>
        <a:spcBef>
          <a:spcPts val="1200"/>
        </a:spcBef>
        <a:spcAft>
          <a:spcPct val="0"/>
        </a:spcAft>
        <a:buChar char="–"/>
        <a:defRPr sz="1600">
          <a:solidFill>
            <a:srgbClr val="4066D9"/>
          </a:solidFill>
          <a:latin typeface="+mn-lt"/>
        </a:defRPr>
      </a:lvl5pPr>
      <a:lvl6pPr marL="2882900" indent="-228600" algn="l" rtl="0" fontAlgn="base">
        <a:lnSpc>
          <a:spcPct val="140000"/>
        </a:lnSpc>
        <a:spcBef>
          <a:spcPct val="25000"/>
        </a:spcBef>
        <a:spcAft>
          <a:spcPct val="0"/>
        </a:spcAft>
        <a:buChar char="–"/>
        <a:defRPr sz="1600">
          <a:solidFill>
            <a:srgbClr val="4066D9"/>
          </a:solidFill>
          <a:latin typeface="+mn-lt"/>
        </a:defRPr>
      </a:lvl6pPr>
      <a:lvl7pPr marL="3340100" indent="-228600" algn="l" rtl="0" fontAlgn="base">
        <a:lnSpc>
          <a:spcPct val="140000"/>
        </a:lnSpc>
        <a:spcBef>
          <a:spcPct val="25000"/>
        </a:spcBef>
        <a:spcAft>
          <a:spcPct val="0"/>
        </a:spcAft>
        <a:buChar char="–"/>
        <a:defRPr sz="1600">
          <a:solidFill>
            <a:srgbClr val="4066D9"/>
          </a:solidFill>
          <a:latin typeface="+mn-lt"/>
        </a:defRPr>
      </a:lvl7pPr>
      <a:lvl8pPr marL="3797300" indent="-228600" algn="l" rtl="0" fontAlgn="base">
        <a:lnSpc>
          <a:spcPct val="140000"/>
        </a:lnSpc>
        <a:spcBef>
          <a:spcPct val="25000"/>
        </a:spcBef>
        <a:spcAft>
          <a:spcPct val="0"/>
        </a:spcAft>
        <a:buChar char="–"/>
        <a:defRPr sz="1600">
          <a:solidFill>
            <a:srgbClr val="4066D9"/>
          </a:solidFill>
          <a:latin typeface="+mn-lt"/>
        </a:defRPr>
      </a:lvl8pPr>
      <a:lvl9pPr marL="4254500" indent="-228600" algn="l" rtl="0" fontAlgn="base">
        <a:lnSpc>
          <a:spcPct val="140000"/>
        </a:lnSpc>
        <a:spcBef>
          <a:spcPct val="25000"/>
        </a:spcBef>
        <a:spcAft>
          <a:spcPct val="0"/>
        </a:spcAft>
        <a:buChar char="–"/>
        <a:defRPr sz="1600">
          <a:solidFill>
            <a:srgbClr val="4066D9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560" y="908719"/>
            <a:ext cx="7848872" cy="4464969"/>
          </a:xfrm>
        </p:spPr>
        <p:txBody>
          <a:bodyPr/>
          <a:lstStyle/>
          <a:p>
            <a:pPr lvl="0" algn="ctr"/>
            <a:r>
              <a:rPr lang="fr-FR" sz="3600" dirty="0">
                <a:latin typeface="Frutiger Bold" pitchFamily="34" charset="0"/>
              </a:rPr>
              <a:t>GT2 – 6 juin 2023</a:t>
            </a:r>
            <a:br>
              <a:rPr lang="fr-FR" sz="3600" dirty="0">
                <a:latin typeface="Frutiger Bold" pitchFamily="34" charset="0"/>
              </a:rPr>
            </a:br>
            <a:br>
              <a:rPr lang="fr-FR" sz="3600" dirty="0">
                <a:latin typeface="Frutiger Bold" pitchFamily="34" charset="0"/>
              </a:rPr>
            </a:br>
            <a:br>
              <a:rPr lang="fr-FR" sz="3600" dirty="0">
                <a:latin typeface="Frutiger Bold" pitchFamily="34" charset="0"/>
              </a:rPr>
            </a:br>
            <a:br>
              <a:rPr lang="fr-FR" sz="3600" dirty="0">
                <a:latin typeface="Frutiger Bold" pitchFamily="34" charset="0"/>
              </a:rPr>
            </a:br>
            <a:r>
              <a:rPr lang="fr-FR" dirty="0"/>
              <a:t>New Alloc : retour des</a:t>
            </a:r>
            <a:br>
              <a:rPr lang="fr-FR" dirty="0"/>
            </a:br>
            <a:r>
              <a:rPr lang="fr-FR" dirty="0"/>
              <a:t>membres du GT2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50634"/>
            <a:ext cx="8305800" cy="576064"/>
          </a:xfrm>
        </p:spPr>
        <p:txBody>
          <a:bodyPr/>
          <a:lstStyle/>
          <a:p>
            <a:r>
              <a:rPr lang="fr-FR" sz="3600" dirty="0">
                <a:latin typeface="Frutiger Bold" pitchFamily="34" charset="0"/>
              </a:rPr>
              <a:t>Modèles d’estimation à étudier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47989" y="2938078"/>
            <a:ext cx="8028901" cy="3279005"/>
          </a:xfrm>
          <a:solidFill>
            <a:schemeClr val="bg1"/>
          </a:solidFill>
        </p:spPr>
        <p:txBody>
          <a:bodyPr/>
          <a:lstStyle/>
          <a:p>
            <a:pPr marL="673100" lvl="1" indent="0" algn="just">
              <a:buNone/>
            </a:pPr>
            <a:r>
              <a:rPr lang="fr-FR" sz="1600" dirty="0"/>
              <a:t>2.	Modèle 2 : conso (J-7) * CNTR (J) / CNTR (J-7) </a:t>
            </a:r>
          </a:p>
          <a:p>
            <a:pPr marL="673100" lvl="1" indent="0" algn="just">
              <a:buNone/>
            </a:pPr>
            <a:r>
              <a:rPr lang="fr-FR" sz="1600" dirty="0"/>
              <a:t>3.	Modèle 3 : conso (J-1) * CNTR (J) / CNTR (J-1)</a:t>
            </a:r>
          </a:p>
          <a:p>
            <a:pPr marL="673100" lvl="1" indent="0" algn="just">
              <a:buNone/>
            </a:pPr>
            <a:r>
              <a:rPr lang="fr-FR" sz="1600" dirty="0"/>
              <a:t>4.	Modèle 4 : conso (J-7)</a:t>
            </a:r>
          </a:p>
          <a:p>
            <a:pPr marL="673100" lvl="1" indent="0" algn="just">
              <a:buNone/>
            </a:pPr>
            <a:r>
              <a:rPr lang="fr-FR" sz="1600" dirty="0"/>
              <a:t>5.	Modèle 5 : Conso (J-1)</a:t>
            </a:r>
          </a:p>
          <a:p>
            <a:pPr marL="539750" indent="-539750" algn="just">
              <a:buFont typeface="Arial"/>
              <a:buChar char="•"/>
            </a:pPr>
            <a:r>
              <a:rPr lang="fr-FR" sz="1800" dirty="0"/>
              <a:t>Le meilleur modèle était M3</a:t>
            </a:r>
          </a:p>
          <a:p>
            <a:pPr marL="539750" indent="-539750" algn="just">
              <a:buFont typeface="Arial"/>
              <a:buChar char="•"/>
            </a:pPr>
            <a:r>
              <a:rPr lang="fr-FR" sz="1800" dirty="0"/>
              <a:t>Suite à donner : abandonner les modèles 2, 4 et 5 et étudier un modèle « mixte » utilisant la formule « conso (J-1) * CNTR (J) / CNTR (J-1)» quand J et J-1 sont tous les deux soit ouvrés, soit fériés et une formule différente (prenant en compte conso (J-7) si J et (J-7) sont de même type) quand un seul est ouvré</a:t>
            </a:r>
          </a:p>
        </p:txBody>
      </p:sp>
      <p:sp>
        <p:nvSpPr>
          <p:cNvPr id="6" name="Espace réservé de la date 3">
            <a:extLst>
              <a:ext uri="{FF2B5EF4-FFF2-40B4-BE49-F238E27FC236}">
                <a16:creationId xmlns:a16="http://schemas.microsoft.com/office/drawing/2014/main" id="{95075659-468E-4234-A2B8-94E8FE7BF48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380288" y="6356350"/>
            <a:ext cx="1382712" cy="152400"/>
          </a:xfrm>
        </p:spPr>
        <p:txBody>
          <a:bodyPr/>
          <a:lstStyle/>
          <a:p>
            <a:pPr>
              <a:defRPr/>
            </a:pPr>
            <a:r>
              <a:rPr lang="fr-FR"/>
              <a:t>6 juin 2023</a:t>
            </a:r>
            <a:endParaRPr lang="fr-FR" dirty="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30CC6B36-D203-7D20-8A57-1F2F99FB225B}"/>
              </a:ext>
            </a:extLst>
          </p:cNvPr>
          <p:cNvSpPr txBox="1"/>
          <p:nvPr/>
        </p:nvSpPr>
        <p:spPr>
          <a:xfrm>
            <a:off x="359523" y="1101289"/>
            <a:ext cx="811736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82600" marR="0" lvl="0" indent="-482600" algn="just" defTabSz="914400" rtl="0" eaLnBrk="0" fontAlgn="base" latinLnBrk="0" hangingPunct="0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95000"/>
              <a:buFontTx/>
              <a:buChar char="•"/>
              <a:tabLst/>
              <a:defRPr/>
            </a:pPr>
            <a:r>
              <a:rPr lang="fr-FR" sz="1800" b="1" kern="0" noProof="0" dirty="0">
                <a:solidFill>
                  <a:srgbClr val="009999"/>
                </a:solidFill>
                <a:latin typeface="Frutiger Roman"/>
                <a:cs typeface="+mn-cs"/>
              </a:rPr>
              <a:t>Convention</a:t>
            </a:r>
            <a:r>
              <a:rPr kumimoji="0" lang="fr-FR" sz="1800" b="1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Frutiger Roman"/>
                <a:cs typeface="+mn-cs"/>
              </a:rPr>
              <a:t> : </a:t>
            </a:r>
            <a:r>
              <a: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Frutiger Roman"/>
                <a:ea typeface="+mn-ea"/>
                <a:cs typeface="+mn-cs"/>
              </a:rPr>
              <a:t>nous sommes en J+1 et nous cherchons à estimer la consommation de J. Pour les MM, nous disposons au mieux de la consommation de J-1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EA63EED7-5895-80CB-F05B-96BDDD26A165}"/>
              </a:ext>
            </a:extLst>
          </p:cNvPr>
          <p:cNvSpPr txBox="1"/>
          <p:nvPr/>
        </p:nvSpPr>
        <p:spPr>
          <a:xfrm>
            <a:off x="359523" y="2096628"/>
            <a:ext cx="45720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82600" marR="0" lvl="0" indent="-482600" algn="just" defTabSz="914400" rtl="0" eaLnBrk="0" fontAlgn="base" latinLnBrk="0" hangingPunct="0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95000"/>
              <a:buFontTx/>
              <a:buChar char="•"/>
              <a:tabLst/>
              <a:defRPr/>
            </a:pPr>
            <a:r>
              <a: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Frutiger Roman"/>
                <a:ea typeface="+mn-ea"/>
                <a:cs typeface="+mn-cs"/>
              </a:rPr>
              <a:t>Modèles d’estimation déjà testés :</a:t>
            </a:r>
          </a:p>
          <a:p>
            <a:pPr marL="673100" marR="0" lvl="1" algn="just" defTabSz="914400" rtl="0" eaLnBrk="0" fontAlgn="base" latinLnBrk="0" hangingPunct="0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fr-FR" sz="16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Frutiger Roman"/>
              </a:rPr>
              <a:t>1. Référence : CAR / 365 * CNTR (J)</a:t>
            </a:r>
          </a:p>
        </p:txBody>
      </p:sp>
    </p:spTree>
    <p:extLst>
      <p:ext uri="{BB962C8B-B14F-4D97-AF65-F5344CB8AC3E}">
        <p14:creationId xmlns:p14="http://schemas.microsoft.com/office/powerpoint/2010/main" val="248623736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50634"/>
            <a:ext cx="8507288" cy="576064"/>
          </a:xfrm>
        </p:spPr>
        <p:txBody>
          <a:bodyPr/>
          <a:lstStyle/>
          <a:p>
            <a:r>
              <a:rPr lang="fr-FR" sz="3600" dirty="0">
                <a:latin typeface="Frutiger Bold" pitchFamily="34" charset="0"/>
              </a:rPr>
              <a:t>Indicateurs à utiliser pour le GO / NO GO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/>
              <p:cNvSpPr>
                <a:spLocks noGrp="1"/>
              </p:cNvSpPr>
              <p:nvPr>
                <p:ph idx="1"/>
              </p:nvPr>
            </p:nvSpPr>
            <p:spPr>
              <a:xfrm>
                <a:off x="485735" y="777193"/>
                <a:ext cx="7542649" cy="3083855"/>
              </a:xfrm>
              <a:solidFill>
                <a:schemeClr val="bg1"/>
              </a:solidFill>
            </p:spPr>
            <p:txBody>
              <a:bodyPr/>
              <a:lstStyle/>
              <a:p>
                <a:pPr algn="just"/>
                <a:r>
                  <a:rPr lang="fr-FR" sz="2000" dirty="0"/>
                  <a:t>L’indicateur de performance présenté en 2021 s’écrivait : </a:t>
                </a:r>
              </a:p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sz="2000" b="0" i="1" smtClean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ambria Math" panose="02040503050406030204" pitchFamily="18" charset="0"/>
                        </a:rPr>
                        <m:t>𝑖𝑛𝑑𝑖𝑐𝑎𝑡𝑒𝑢𝑟</m:t>
                      </m:r>
                      <m:r>
                        <a:rPr lang="fr-FR" sz="2000" b="0" i="1" smtClean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fr-FR" sz="2000" b="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fr-FR" sz="2000" b="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𝑚𝑜𝑖𝑠</m:t>
                          </m:r>
                          <m:r>
                            <a:rPr lang="fr-FR" sz="2000" b="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fr-FR" sz="2000" b="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</m:d>
                      <m:r>
                        <a:rPr lang="fr-FR" sz="2000" b="0" i="1" smtClean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pt-BR" sz="200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fr-FR" sz="2000" b="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𝑗</m:t>
                          </m:r>
                          <m:r>
                            <a:rPr lang="fr-FR" sz="2000" b="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𝑜𝑢𝑟𝑠</m:t>
                          </m:r>
                          <m:r>
                            <a:rPr lang="fr-FR" sz="2000" b="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fr-FR" sz="2000" b="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𝐽</m:t>
                          </m:r>
                          <m:r>
                            <a:rPr lang="fr-FR" sz="2000" b="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fr-FR" sz="2000" b="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𝑑𝑢</m:t>
                          </m:r>
                          <m:r>
                            <a:rPr lang="fr-FR" sz="2000" b="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fr-FR" sz="2000" b="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𝑚𝑜𝑖𝑠</m:t>
                          </m:r>
                          <m:r>
                            <a:rPr lang="fr-FR" sz="2000" b="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fr-FR" sz="2000" b="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𝑀</m:t>
                          </m:r>
                        </m:sub>
                        <m:sup/>
                        <m:e>
                          <m:r>
                            <a:rPr lang="fr-FR" sz="2000" b="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𝑣𝑎𝑙𝑒𝑢𝑟𝑠</m:t>
                          </m:r>
                          <m:r>
                            <a:rPr lang="fr-FR" sz="2000" b="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fr-FR" sz="2000" b="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𝑎𝑏𝑠𝑜𝑙𝑢𝑒𝑠</m:t>
                          </m:r>
                          <m:r>
                            <a:rPr lang="fr-FR" sz="2000" b="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fr-FR" sz="2000" b="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𝑑𝑒</m:t>
                          </m:r>
                        </m:e>
                      </m:nary>
                    </m:oMath>
                  </m:oMathPara>
                </a14:m>
                <a:endParaRPr lang="fr-FR" sz="2000" dirty="0">
                  <a:solidFill>
                    <a:schemeClr val="accent4">
                      <a:lumMod val="75000"/>
                      <a:lumOff val="25000"/>
                    </a:schemeClr>
                  </a:solidFill>
                </a:endParaRPr>
              </a:p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pHide m:val="on"/>
                          <m:ctrlPr>
                            <a:rPr lang="pt-BR" sz="2000" i="1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fr-FR" sz="2000" b="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𝑃𝐶𝐸</m:t>
                          </m:r>
                        </m:sub>
                        <m:sup/>
                        <m:e>
                          <m:r>
                            <a:rPr lang="fr-FR" sz="2000" i="1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( </m:t>
                          </m:r>
                          <m:r>
                            <a:rPr lang="fr-FR" sz="2000" i="1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𝑟</m:t>
                          </m:r>
                          <m:r>
                            <a:rPr lang="fr-FR" sz="2000" i="1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é</m:t>
                          </m:r>
                          <m:r>
                            <a:rPr lang="fr-FR" sz="2000" i="1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𝑠𝑢𝑙𝑡𝑎𝑡</m:t>
                          </m:r>
                          <m:r>
                            <a:rPr lang="fr-FR" sz="2000" i="1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fr-FR" sz="2000" i="1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𝑑𝑢</m:t>
                          </m:r>
                          <m:r>
                            <a:rPr lang="fr-FR" sz="2000" i="1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fr-FR" sz="2000" i="1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𝑚𝑜𝑑</m:t>
                          </m:r>
                          <m:r>
                            <a:rPr lang="fr-FR" sz="2000" i="1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è</m:t>
                          </m:r>
                          <m:r>
                            <a:rPr lang="fr-FR" sz="2000" i="1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𝑙𝑒</m:t>
                          </m:r>
                          <m:r>
                            <a:rPr lang="fr-FR" sz="2000" i="1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fr-FR" sz="2000" i="1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𝑝𝑜𝑢𝑟</m:t>
                          </m:r>
                          <m:r>
                            <a:rPr lang="fr-FR" sz="2000" i="1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fr-FR" sz="2000" i="1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𝑙𝑒</m:t>
                          </m:r>
                          <m:r>
                            <a:rPr lang="fr-FR" sz="2000" i="1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fr-FR" sz="2000" i="1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𝑗𝑜𝑢𝑟</m:t>
                          </m:r>
                          <m:r>
                            <a:rPr lang="fr-FR" sz="2000" i="1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fr-FR" sz="2000" i="1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𝐽</m:t>
                          </m:r>
                          <m:r>
                            <a:rPr lang="fr-FR" sz="2000" i="1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 − </m:t>
                          </m:r>
                          <m:r>
                            <a:rPr lang="fr-FR" sz="2000" b="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𝑐𝑜𝑛𝑠𝑜𝑚𝑚𝑎𝑡𝑖𝑜𝑛</m:t>
                          </m:r>
                          <m:r>
                            <a:rPr lang="fr-FR" sz="2000" b="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fr-FR" sz="2000" b="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𝑝𝑜𝑢𝑟</m:t>
                          </m:r>
                          <m:r>
                            <a:rPr lang="fr-FR" sz="2000" b="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fr-FR" sz="2000" b="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𝑙𝑒</m:t>
                          </m:r>
                          <m:r>
                            <a:rPr lang="fr-FR" sz="2000" b="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fr-FR" sz="2000" b="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𝑗𝑜𝑢𝑟</m:t>
                          </m:r>
                          <m:r>
                            <a:rPr lang="fr-FR" sz="2000" b="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fr-FR" sz="2000" b="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𝐽</m:t>
                          </m:r>
                          <m:r>
                            <a:rPr lang="fr-FR" sz="2000" b="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 )</m:t>
                          </m:r>
                        </m:e>
                      </m:nary>
                    </m:oMath>
                  </m:oMathPara>
                </a14:m>
                <a:endParaRPr lang="fr-FR" sz="2000" dirty="0"/>
              </a:p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sz="2000" b="0" i="1" smtClean="0">
                          <a:solidFill>
                            <a:schemeClr val="accent4">
                              <a:lumMod val="75000"/>
                              <a:lumOff val="25000"/>
                            </a:schemeClr>
                          </a:solidFill>
                          <a:latin typeface="Cambria Math" panose="02040503050406030204" pitchFamily="18" charset="0"/>
                        </a:rPr>
                        <m:t> /</m:t>
                      </m:r>
                      <m:nary>
                        <m:naryPr>
                          <m:chr m:val="∑"/>
                          <m:supHide m:val="on"/>
                          <m:ctrlPr>
                            <a:rPr lang="pt-BR" sz="200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fr-FR" sz="2000" b="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𝑗𝑜𝑢𝑟𝑠</m:t>
                          </m:r>
                          <m:r>
                            <a:rPr lang="fr-FR" sz="2000" b="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fr-FR" sz="2000" b="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𝐽</m:t>
                          </m:r>
                          <m:r>
                            <a:rPr lang="fr-FR" sz="2000" b="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fr-FR" sz="2000" b="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𝑑𝑢</m:t>
                          </m:r>
                          <m:r>
                            <a:rPr lang="fr-FR" sz="2000" b="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fr-FR" sz="2000" b="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𝑚𝑜𝑖𝑠</m:t>
                          </m:r>
                          <m:r>
                            <a:rPr lang="fr-FR" sz="2000" b="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fr-FR" sz="2000" b="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𝑀</m:t>
                          </m:r>
                        </m:sub>
                        <m:sup/>
                        <m:e>
                          <m:r>
                            <a:rPr lang="fr-FR" sz="2000" i="1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( </m:t>
                          </m:r>
                          <m:r>
                            <a:rPr lang="fr-FR" sz="2000" b="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𝑐𝑜𝑛𝑠𝑜𝑚𝑚𝑎𝑡𝑖𝑜𝑛</m:t>
                          </m:r>
                          <m:r>
                            <a:rPr lang="fr-FR" sz="2000" b="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fr-FR" sz="2000" b="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𝑝𝑜𝑢𝑟</m:t>
                          </m:r>
                          <m:r>
                            <a:rPr lang="fr-FR" sz="2000" b="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fr-FR" sz="2000" b="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𝑙𝑒</m:t>
                          </m:r>
                          <m:r>
                            <a:rPr lang="fr-FR" sz="2000" b="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fr-FR" sz="2000" b="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𝑗𝑜𝑢𝑟</m:t>
                          </m:r>
                          <m:r>
                            <a:rPr lang="fr-FR" sz="2000" b="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fr-FR" sz="2000" b="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𝐽</m:t>
                          </m:r>
                          <m:r>
                            <a:rPr lang="fr-FR" sz="2000" b="0" i="1" smtClean="0">
                              <a:solidFill>
                                <a:schemeClr val="accent4">
                                  <a:lumMod val="75000"/>
                                  <a:lumOff val="2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 )</m:t>
                          </m:r>
                        </m:e>
                      </m:nary>
                    </m:oMath>
                  </m:oMathPara>
                </a14:m>
                <a:endParaRPr lang="fr-FR" dirty="0"/>
              </a:p>
              <a:p>
                <a:pPr algn="just"/>
                <a:endParaRPr lang="fr-FR" sz="2000" dirty="0"/>
              </a:p>
            </p:txBody>
          </p:sp>
        </mc:Choice>
        <mc:Fallback xmlns="">
          <p:sp>
            <p:nvSpPr>
              <p:cNvPr id="3" name="Espace réservé du contenu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85735" y="777193"/>
                <a:ext cx="7542649" cy="3083855"/>
              </a:xfrm>
              <a:blipFill>
                <a:blip r:embed="rId2"/>
                <a:stretch>
                  <a:fillRect l="-2021" t="-2569" r="-7518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1AD3AE3-A7D2-431E-86F4-8D36B2CD56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6 juin 2023</a:t>
            </a:r>
            <a:endParaRPr lang="fr-FR" dirty="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A4713BF6-93CF-1BA2-509C-B85CEB8CF4B1}"/>
              </a:ext>
            </a:extLst>
          </p:cNvPr>
          <p:cNvSpPr txBox="1"/>
          <p:nvPr/>
        </p:nvSpPr>
        <p:spPr>
          <a:xfrm>
            <a:off x="395536" y="3573016"/>
            <a:ext cx="8161973" cy="27392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82600" marR="0" lvl="0" indent="-482600" algn="just" defTabSz="914400" rtl="0" eaLnBrk="0" fontAlgn="base" latinLnBrk="0" hangingPunct="0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95000"/>
              <a:buFontTx/>
              <a:buChar char="•"/>
              <a:tabLst/>
              <a:defRPr/>
            </a:pPr>
            <a:r>
              <a:rPr kumimoji="0" lang="fr-FR" sz="20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Frutiger Roman"/>
                <a:ea typeface="+mn-ea"/>
                <a:cs typeface="+mn-cs"/>
              </a:rPr>
              <a:t>Demandes supplémentaires des membres du GT2 : ajouter</a:t>
            </a:r>
          </a:p>
          <a:p>
            <a:pPr marL="958850" marR="0" lvl="1" indent="-285750" algn="just" defTabSz="914400" rtl="0" eaLnBrk="0" fontAlgn="base" latinLnBrk="0" hangingPunct="0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Tx/>
              <a:buChar char="o"/>
              <a:tabLst/>
              <a:defRPr/>
            </a:pPr>
            <a:r>
              <a: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Frutiger Roman"/>
              </a:rPr>
              <a:t>Un indicateur sur l’amélioration des CED mensuels par fréquence de relevé</a:t>
            </a:r>
          </a:p>
          <a:p>
            <a:pPr marL="958850" marR="0" lvl="1" indent="-285750" algn="just" defTabSz="914400" rtl="0" eaLnBrk="0" fontAlgn="base" latinLnBrk="0" hangingPunct="0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Tx/>
              <a:buChar char="o"/>
              <a:tabLst/>
              <a:defRPr/>
            </a:pPr>
            <a:r>
              <a:rPr lang="fr-FR" sz="1800" kern="0" dirty="0">
                <a:solidFill>
                  <a:srgbClr val="000000">
                    <a:lumMod val="65000"/>
                    <a:lumOff val="35000"/>
                  </a:srgbClr>
                </a:solidFill>
                <a:latin typeface="Frutiger Roman"/>
              </a:rPr>
              <a:t>Trois </a:t>
            </a:r>
            <a:r>
              <a: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Frutiger Roman"/>
              </a:rPr>
              <a:t>indicateurs sur l’amélioration des k2 par transporteur (valeur moyenne et valeur médiane plus proches de 1, dispersion moindre)</a:t>
            </a:r>
          </a:p>
          <a:p>
            <a:pPr marL="958850" marR="0" lvl="1" indent="-285750" algn="just" defTabSz="914400" rtl="0" eaLnBrk="0" fontAlgn="base" latinLnBrk="0" hangingPunct="0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Tx/>
              <a:buChar char="o"/>
              <a:tabLst/>
              <a:defRPr/>
            </a:pPr>
            <a:r>
              <a:rPr kumimoji="0" lang="fr-FR" sz="1800" b="0" i="0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Frutiger Roman"/>
              </a:rPr>
              <a:t>Un indicateur sur les valeurs extrêmes des k2 par transporteur</a:t>
            </a:r>
            <a:r>
              <a:rPr kumimoji="0" lang="fr-FR" sz="1800" b="0" i="0" u="none" strike="noStrike" kern="0" cap="none" spc="0" normalizeH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Frutiger Roman"/>
              </a:rPr>
              <a:t> (RMSE ?)</a:t>
            </a:r>
          </a:p>
          <a:p>
            <a:pPr marL="482600" indent="-482600" algn="just" eaLnBrk="0" hangingPunct="0">
              <a:spcBef>
                <a:spcPts val="1200"/>
              </a:spcBef>
              <a:buSzPct val="95000"/>
              <a:buFontTx/>
              <a:buChar char="•"/>
              <a:defRPr/>
            </a:pPr>
            <a:r>
              <a:rPr lang="fr-FR" sz="2000" kern="0" dirty="0">
                <a:solidFill>
                  <a:srgbClr val="009999"/>
                </a:solidFill>
                <a:latin typeface="Frutiger Roman"/>
                <a:cs typeface="+mn-cs"/>
              </a:rPr>
              <a:t>Prévoir également de donner un éclairage sur la prévisibilité des allocations avec le nouveau modèle</a:t>
            </a:r>
          </a:p>
        </p:txBody>
      </p:sp>
    </p:spTree>
    <p:extLst>
      <p:ext uri="{BB962C8B-B14F-4D97-AF65-F5344CB8AC3E}">
        <p14:creationId xmlns:p14="http://schemas.microsoft.com/office/powerpoint/2010/main" val="102517720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50634"/>
            <a:ext cx="8305800" cy="576064"/>
          </a:xfrm>
        </p:spPr>
        <p:txBody>
          <a:bodyPr/>
          <a:lstStyle/>
          <a:p>
            <a:r>
              <a:rPr lang="fr-FR" dirty="0">
                <a:latin typeface="Frutiger Bold" pitchFamily="34" charset="0"/>
              </a:rPr>
              <a:t>Incertitude sur la prévision: estimation majorante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39551" y="889717"/>
            <a:ext cx="8064897" cy="5303614"/>
          </a:xfrm>
          <a:solidFill>
            <a:schemeClr val="bg1"/>
          </a:solidFill>
        </p:spPr>
        <p:txBody>
          <a:bodyPr/>
          <a:lstStyle/>
          <a:p>
            <a:pPr algn="just"/>
            <a:r>
              <a:rPr lang="fr-FR" sz="2000" dirty="0"/>
              <a:t>Les allocations données par le modèle actuel, soit </a:t>
            </a:r>
          </a:p>
          <a:p>
            <a:pPr marL="0" indent="0" algn="just">
              <a:buNone/>
            </a:pPr>
            <a:r>
              <a:rPr lang="fr-FR" sz="2000" dirty="0"/>
              <a:t>	k2 (J) * CAR / 365 * CNTR (J), </a:t>
            </a:r>
          </a:p>
          <a:p>
            <a:pPr algn="just"/>
            <a:r>
              <a:rPr lang="fr-FR" sz="2000" dirty="0"/>
              <a:t>sont assez facilement prévisibles puisqu’il « suffit » de prévoir le coefficient k2 et la température du lendemain</a:t>
            </a:r>
          </a:p>
          <a:p>
            <a:pPr algn="just"/>
            <a:r>
              <a:rPr lang="fr-FR" sz="2000" dirty="0"/>
              <a:t>Celles données par New Alloc, soit </a:t>
            </a:r>
          </a:p>
          <a:p>
            <a:pPr marL="0" indent="0" algn="just">
              <a:buNone/>
            </a:pPr>
            <a:r>
              <a:rPr lang="fr-FR" sz="2000" dirty="0"/>
              <a:t>	k’2 (J) * conso (J-1) * CNTR (J) / CNTR (J-1) en général, </a:t>
            </a:r>
          </a:p>
          <a:p>
            <a:pPr algn="just"/>
            <a:r>
              <a:rPr lang="fr-FR" sz="2000" dirty="0"/>
              <a:t>seront plus difficilement prévisibles, car il faudra prévoir non seulement le coefficient k’2 et la température du lendemain mais aussi la valeur « conso (J-1) / CNTR (J-1) » qui sera utilisée en (J+1) pour calculer Alloc (J)</a:t>
            </a:r>
          </a:p>
          <a:p>
            <a:pPr algn="just"/>
            <a:r>
              <a:rPr lang="fr-FR" sz="2000" dirty="0"/>
              <a:t>Les fournisseurs pourront bien sûr utiliser le modèle de leur choix pour prévoir cette valeur, comme ils le font pour prévoir le coefficient k2</a:t>
            </a:r>
          </a:p>
          <a:p>
            <a:pPr algn="just"/>
            <a:r>
              <a:rPr lang="fr-FR" sz="2000" dirty="0"/>
              <a:t>GRDF propose d’estimer de façon majorante l’incertitude supplémentaire sur la prévision en comparant « conso (J-3) / CNTR (J-3) » (valeur disponible la plus récente) avec «  « conso (J-1) / CNTR (J-1) »</a:t>
            </a:r>
            <a:endParaRPr lang="fr-FR" sz="1800" dirty="0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BD3859B-9AAE-4BA4-A522-88D31BB8BF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r-FR" dirty="0"/>
              <a:t>6 juin 2023</a:t>
            </a:r>
          </a:p>
        </p:txBody>
      </p:sp>
    </p:spTree>
    <p:extLst>
      <p:ext uri="{BB962C8B-B14F-4D97-AF65-F5344CB8AC3E}">
        <p14:creationId xmlns:p14="http://schemas.microsoft.com/office/powerpoint/2010/main" val="252953013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50634"/>
            <a:ext cx="8305800" cy="576064"/>
          </a:xfrm>
        </p:spPr>
        <p:txBody>
          <a:bodyPr/>
          <a:lstStyle/>
          <a:p>
            <a:r>
              <a:rPr lang="fr-FR" sz="3600" dirty="0">
                <a:latin typeface="Frutiger Bold" pitchFamily="34" charset="0"/>
              </a:rPr>
              <a:t>Hypothèse sur la qualité des données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39551" y="889717"/>
            <a:ext cx="8064897" cy="5303614"/>
          </a:xfrm>
          <a:solidFill>
            <a:schemeClr val="bg1"/>
          </a:solidFill>
        </p:spPr>
        <p:txBody>
          <a:bodyPr/>
          <a:lstStyle/>
          <a:p>
            <a:pPr algn="just"/>
            <a:r>
              <a:rPr lang="fr-FR" sz="2000" dirty="0"/>
              <a:t>D’une part, il faut prendre en compte la complétude et la qualité des consommations de (J-1) dans le calcul des indicateurs, d’autre part, avant de basculer, il faudra vérifier cette complétude et cette qualité</a:t>
            </a:r>
          </a:p>
          <a:p>
            <a:pPr algn="just"/>
            <a:r>
              <a:rPr lang="fr-FR" sz="2000" dirty="0"/>
              <a:t>Les indicateurs présentés en 2021 ont été calculés avec les consommations journalières disponibles au bout de plusieurs mois, et il n’est pas possible de « revenir en arrière » pour retrouver celles qui étaient disponibles en J+1</a:t>
            </a:r>
          </a:p>
          <a:p>
            <a:pPr algn="just"/>
            <a:r>
              <a:rPr lang="fr-FR" sz="2000" dirty="0"/>
              <a:t>Proposition de GRDF : </a:t>
            </a:r>
          </a:p>
          <a:p>
            <a:pPr lvl="1" algn="just"/>
            <a:r>
              <a:rPr lang="fr-FR" dirty="0"/>
              <a:t>Se fixer un taux de disponibilité </a:t>
            </a:r>
            <a:r>
              <a:rPr lang="fr-FR" b="1" dirty="0">
                <a:latin typeface="Symbol" panose="05050102010706020507" pitchFamily="18" charset="2"/>
              </a:rPr>
              <a:t>t</a:t>
            </a:r>
            <a:r>
              <a:rPr lang="fr-FR" dirty="0"/>
              <a:t> « acceptable » pendant une durée à définir</a:t>
            </a:r>
          </a:p>
          <a:p>
            <a:pPr lvl="1" algn="just"/>
            <a:r>
              <a:rPr lang="fr-FR" dirty="0"/>
              <a:t>Pour la prise de décision : calculer les indicateurs avec « </a:t>
            </a:r>
            <a:r>
              <a:rPr lang="fr-FR" b="1" dirty="0">
                <a:latin typeface="Symbol" panose="05050102010706020507" pitchFamily="18" charset="2"/>
              </a:rPr>
              <a:t>t</a:t>
            </a:r>
            <a:r>
              <a:rPr lang="fr-FR" dirty="0"/>
              <a:t> » de consommations (J-1) transmises par CETI et « 1-</a:t>
            </a:r>
            <a:r>
              <a:rPr lang="fr-FR" b="1" dirty="0">
                <a:latin typeface="Symbol" panose="05050102010706020507" pitchFamily="18" charset="2"/>
              </a:rPr>
              <a:t> t</a:t>
            </a:r>
            <a:r>
              <a:rPr lang="fr-FR" dirty="0"/>
              <a:t> » de backup, le backup pouvant être le calcul CAR / 365 * CNTR(J)</a:t>
            </a:r>
          </a:p>
          <a:p>
            <a:pPr lvl="1" algn="just"/>
            <a:r>
              <a:rPr lang="fr-FR" dirty="0"/>
              <a:t>Avant de basculer sur la nouvelle méthode : vérifier « one shot » que « </a:t>
            </a:r>
            <a:r>
              <a:rPr lang="fr-FR" b="1" dirty="0">
                <a:latin typeface="Symbol" panose="05050102010706020507" pitchFamily="18" charset="2"/>
              </a:rPr>
              <a:t>t</a:t>
            </a:r>
            <a:r>
              <a:rPr lang="fr-FR" dirty="0"/>
              <a:t> » a  été atteint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BD3859B-9AAE-4BA4-A522-88D31BB8BF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6 juin 2023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1696178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50634"/>
            <a:ext cx="8305800" cy="576064"/>
          </a:xfrm>
        </p:spPr>
        <p:txBody>
          <a:bodyPr/>
          <a:lstStyle/>
          <a:p>
            <a:r>
              <a:rPr lang="fr-FR" sz="3600" dirty="0">
                <a:latin typeface="Frutiger Bold" pitchFamily="34" charset="0"/>
              </a:rPr>
              <a:t>Historiques pour caler les modèles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39551" y="889717"/>
            <a:ext cx="7848873" cy="5303614"/>
          </a:xfrm>
          <a:solidFill>
            <a:schemeClr val="bg1"/>
          </a:solidFill>
        </p:spPr>
        <p:txBody>
          <a:bodyPr/>
          <a:lstStyle/>
          <a:p>
            <a:pPr algn="just"/>
            <a:r>
              <a:rPr lang="fr-FR" sz="2000" dirty="0"/>
              <a:t>Certains fournisseurs ont demandé à bénéficier d’une chronique sur plusieurs années pour pouvoir caler leurs modèles de prévisions. </a:t>
            </a:r>
          </a:p>
          <a:p>
            <a:pPr algn="just"/>
            <a:r>
              <a:rPr lang="fr-FR" sz="2000" dirty="0"/>
              <a:t>Proposition de GRDF : </a:t>
            </a:r>
          </a:p>
          <a:p>
            <a:pPr lvl="1" algn="just"/>
            <a:r>
              <a:rPr lang="fr-FR" sz="1800" dirty="0"/>
              <a:t>Prendre la décision de basculer ou non sur la base des résultats des allocations « tous clients » par profil x station météo obtenues pour les </a:t>
            </a:r>
            <a:br>
              <a:rPr lang="fr-FR" sz="1800" dirty="0"/>
            </a:br>
            <a:r>
              <a:rPr lang="fr-FR" sz="1800" dirty="0"/>
              <a:t>3 années 2020 à 2022 ;</a:t>
            </a:r>
          </a:p>
          <a:p>
            <a:pPr lvl="1" algn="just"/>
            <a:r>
              <a:rPr lang="fr-FR" sz="1800" dirty="0"/>
              <a:t>Jusqu’à la bascule, calculer chaque année les résultats de l’année précédente pour permettre d’améliorer el recalage des modèles mais  sans remettre en cause la décision prise.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BD3859B-9AAE-4BA4-A522-88D31BB8BF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6 juin 2023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87240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50634"/>
            <a:ext cx="8305800" cy="576064"/>
          </a:xfrm>
        </p:spPr>
        <p:txBody>
          <a:bodyPr/>
          <a:lstStyle/>
          <a:p>
            <a:r>
              <a:rPr lang="fr-FR" sz="3600" dirty="0">
                <a:latin typeface="Frutiger Bold" pitchFamily="34" charset="0"/>
              </a:rPr>
              <a:t>Échéancier prévisionnel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3934" y="980728"/>
            <a:ext cx="7865822" cy="5303614"/>
          </a:xfrm>
          <a:solidFill>
            <a:schemeClr val="bg1"/>
          </a:solidFill>
        </p:spPr>
        <p:txBody>
          <a:bodyPr/>
          <a:lstStyle/>
          <a:p>
            <a:pPr algn="just"/>
            <a:r>
              <a:rPr lang="fr-FR" sz="2000" dirty="0"/>
              <a:t>Juin 2023 : validation des études à faire et indicateurs à calculer</a:t>
            </a:r>
            <a:endParaRPr lang="fr-FR" sz="1800" dirty="0"/>
          </a:p>
          <a:p>
            <a:pPr algn="just"/>
            <a:r>
              <a:rPr lang="fr-FR" sz="2000" dirty="0"/>
              <a:t>Octobre 2023 (a priori) : GO / NO GO</a:t>
            </a:r>
            <a:endParaRPr lang="fr-FR" sz="1800" dirty="0"/>
          </a:p>
          <a:p>
            <a:pPr algn="just"/>
            <a:r>
              <a:rPr lang="fr-FR" sz="2000" dirty="0"/>
              <a:t>En cas de décision en 2023, l’évolution ne serait pas mise en service avant le 1</a:t>
            </a:r>
            <a:r>
              <a:rPr lang="fr-FR" sz="2000" baseline="30000" dirty="0"/>
              <a:t>er</a:t>
            </a:r>
            <a:r>
              <a:rPr lang="fr-FR" sz="2000" dirty="0"/>
              <a:t> avril 2026 (projet « VEGA » de GRDF)</a:t>
            </a:r>
          </a:p>
          <a:p>
            <a:pPr lvl="1" algn="just"/>
            <a:r>
              <a:rPr lang="fr-FR" sz="1800" dirty="0"/>
              <a:t>Date cible : préférable que ce soit un 1</a:t>
            </a:r>
            <a:r>
              <a:rPr lang="fr-FR" sz="1800" baseline="30000" dirty="0"/>
              <a:t>er</a:t>
            </a:r>
            <a:r>
              <a:rPr lang="fr-FR" sz="1800" dirty="0"/>
              <a:t> avril ; </a:t>
            </a:r>
          </a:p>
          <a:p>
            <a:pPr lvl="1" algn="just"/>
            <a:r>
              <a:rPr lang="fr-FR" sz="1800" dirty="0"/>
              <a:t>Se mettre d’accord en GT2 sur ce qui ce passe si le lancement est reporté (à date, le calendrier prévu côté GRDF est en juin 2026) </a:t>
            </a:r>
          </a:p>
          <a:p>
            <a:pPr lvl="1" algn="just"/>
            <a:r>
              <a:rPr lang="fr-FR" sz="1800" dirty="0"/>
              <a:t>Dans tous les cas, besoin d’un préavis de plusieurs mois.</a:t>
            </a:r>
            <a:endParaRPr lang="fr-FR" dirty="0"/>
          </a:p>
          <a:p>
            <a:pPr algn="just"/>
            <a:r>
              <a:rPr lang="fr-FR" sz="2000" dirty="0"/>
              <a:t>Une fois les études terminées pour les MM se reposera la question d’utiliser aussi les consommations journalières 1M pour améliorer les allocations. Très prospectif car :</a:t>
            </a:r>
          </a:p>
          <a:p>
            <a:pPr lvl="1" algn="just"/>
            <a:r>
              <a:rPr lang="fr-FR" sz="1800" dirty="0"/>
              <a:t>La qualité des données </a:t>
            </a:r>
            <a:r>
              <a:rPr lang="fr-FR" sz="1800" dirty="0" err="1"/>
              <a:t>Gazpar</a:t>
            </a:r>
            <a:r>
              <a:rPr lang="fr-FR" sz="1800" dirty="0"/>
              <a:t> n'est pas celle des données CETI</a:t>
            </a:r>
          </a:p>
          <a:p>
            <a:pPr lvl="1" algn="just"/>
            <a:r>
              <a:rPr lang="fr-FR" sz="1800" dirty="0"/>
              <a:t>Il faudrait utiliser des panels en électricité ==&gt; intérêt bien moindre</a:t>
            </a:r>
            <a:endParaRPr lang="fr-FR" dirty="0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BD3859B-9AAE-4BA4-A522-88D31BB8BF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6 juin 2023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8220282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GazdeFranceBold"/>
        <a:ea typeface=""/>
        <a:cs typeface=""/>
      </a:majorFont>
      <a:minorFont>
        <a:latin typeface="Frutiger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rtlCol="0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400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Commentaire xmlns="ca547a0d-6883-4367-bc5b-3f6154fdeb63" xsi:nil="true"/>
    <Etape xmlns="ca547a0d-6883-4367-bc5b-3f6154fdeb63" xsi:nil="true"/>
    <PPM xmlns="ca547a0d-6883-4367-bc5b-3f6154fdeb63" xsi:nil="true"/>
    <Version_x0020_souhait_x00e9_e xmlns="ca547a0d-6883-4367-bc5b-3f6154fdeb63" xsi:nil="true"/>
    <TaxCatchAll xmlns="2a59039a-72bf-486b-adaf-9ad1a21f45e8" xsi:nil="true"/>
    <lcf76f155ced4ddcb4097134ff3c332f xmlns="ca547a0d-6883-4367-bc5b-3f6154fdeb63">
      <Terms xmlns="http://schemas.microsoft.com/office/infopath/2007/PartnerControls"/>
    </lcf76f155ced4ddcb4097134ff3c332f>
    <PPM_x0020__x002f__x0020_QC xmlns="ca547a0d-6883-4367-bc5b-3f6154fdeb6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10EA274DF3AB4286C7DBFC9863130D" ma:contentTypeVersion="26" ma:contentTypeDescription="Crée un document." ma:contentTypeScope="" ma:versionID="2dbbe91ce508db9afb24424c7d32f3a2">
  <xsd:schema xmlns:xsd="http://www.w3.org/2001/XMLSchema" xmlns:xs="http://www.w3.org/2001/XMLSchema" xmlns:p="http://schemas.microsoft.com/office/2006/metadata/properties" xmlns:ns2="ca547a0d-6883-4367-bc5b-3f6154fdeb63" xmlns:ns3="2a59039a-72bf-486b-adaf-9ad1a21f45e8" targetNamespace="http://schemas.microsoft.com/office/2006/metadata/properties" ma:root="true" ma:fieldsID="f0ba54eee2b2b4b47fe76419de113636" ns2:_="" ns3:_="">
    <xsd:import namespace="ca547a0d-6883-4367-bc5b-3f6154fdeb63"/>
    <xsd:import namespace="2a59039a-72bf-486b-adaf-9ad1a21f45e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Version_x0020_souhait_x00e9_e" minOccurs="0"/>
                <xsd:element ref="ns3:SharedWithUsers" minOccurs="0"/>
                <xsd:element ref="ns3:SharedWithDetails" minOccurs="0"/>
                <xsd:element ref="ns2:MediaServiceDateTaken" minOccurs="0"/>
                <xsd:element ref="ns2:Commentaire" minOccurs="0"/>
                <xsd:element ref="ns2:PPM_x0020__x002f__x0020_QC" minOccurs="0"/>
                <xsd:element ref="ns2:Etape" minOccurs="0"/>
                <xsd:element ref="ns2:PPM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a547a0d-6883-4367-bc5b-3f6154fdeb6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4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5" nillable="true" ma:displayName="MediaServiceFastMetadata" ma:hidden="true" ma:internalName="MediaServiceFastMetadata" ma:readOnly="true">
      <xsd:simpleType>
        <xsd:restriction base="dms:Note"/>
      </xsd:simpleType>
    </xsd:element>
    <xsd:element name="Version_x0020_souhait_x00e9_e" ma:index="6" nillable="true" ma:displayName="Version souhaitée" ma:internalName="Version_x0020_souhait_x00e9_e" ma:readOnly="false">
      <xsd:simpleType>
        <xsd:restriction base="dms:Text">
          <xsd:maxLength value="255"/>
        </xsd:restriction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Commentaire" ma:index="10" nillable="true" ma:displayName="Commentaire" ma:internalName="Commentaire" ma:readOnly="false">
      <xsd:simpleType>
        <xsd:restriction base="dms:Text">
          <xsd:maxLength value="255"/>
        </xsd:restriction>
      </xsd:simpleType>
    </xsd:element>
    <xsd:element name="PPM_x0020__x002f__x0020_QC" ma:index="11" nillable="true" ma:displayName="PPM / QC" ma:internalName="PPM_x0020__x002f__x0020_QC" ma:readOnly="false">
      <xsd:simpleType>
        <xsd:restriction base="dms:Text">
          <xsd:maxLength value="255"/>
        </xsd:restriction>
      </xsd:simpleType>
    </xsd:element>
    <xsd:element name="Etape" ma:index="12" nillable="true" ma:displayName="Etape" ma:internalName="Etape" ma:readOnly="false">
      <xsd:simpleType>
        <xsd:restriction base="dms:Text">
          <xsd:maxLength value="255"/>
        </xsd:restriction>
      </xsd:simpleType>
    </xsd:element>
    <xsd:element name="PPM" ma:index="13" nillable="true" ma:displayName="PPM" ma:internalName="PPM" ma:readOnly="false">
      <xsd:simpleType>
        <xsd:restriction base="dms:Text">
          <xsd:maxLength value="255"/>
        </xsd:restriction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22" nillable="true" ma:taxonomy="true" ma:internalName="lcf76f155ced4ddcb4097134ff3c332f" ma:taxonomyFieldName="MediaServiceImageTags" ma:displayName="Balises d’images" ma:readOnly="false" ma:fieldId="{5cf76f15-5ced-4ddc-b409-7134ff3c332f}" ma:taxonomyMulti="true" ma:sspId="ff804446-778a-44e9-9973-97875d11657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6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a59039a-72bf-486b-adaf-9ad1a21f45e8" elementFormDefault="qualified">
    <xsd:import namespace="http://schemas.microsoft.com/office/2006/documentManagement/types"/>
    <xsd:import namespace="http://schemas.microsoft.com/office/infopath/2007/PartnerControls"/>
    <xsd:element name="SharedWithUsers" ma:index="7" nillable="true" ma:displayName="Partagé avec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8" nillable="true" ma:displayName="Partagé avec dé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39676c72-466b-4ba5-a41c-07376da04578}" ma:internalName="TaxCatchAll" ma:showField="CatchAllData" ma:web="2a59039a-72bf-486b-adaf-9ad1a21f45e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15" ma:displayName="Type de contenu"/>
        <xsd:element ref="dc:title" minOccurs="0" maxOccurs="1" ma:index="3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44BC03C-AE70-4CC0-8930-38A46AFACE59}">
  <ds:schemaRefs>
    <ds:schemaRef ds:uri="http://schemas.microsoft.com/office/2006/metadata/properties"/>
    <ds:schemaRef ds:uri="http://schemas.microsoft.com/office/infopath/2007/PartnerControls"/>
    <ds:schemaRef ds:uri="ca547a0d-6883-4367-bc5b-3f6154fdeb63"/>
    <ds:schemaRef ds:uri="2a59039a-72bf-486b-adaf-9ad1a21f45e8"/>
  </ds:schemaRefs>
</ds:datastoreItem>
</file>

<file path=customXml/itemProps2.xml><?xml version="1.0" encoding="utf-8"?>
<ds:datastoreItem xmlns:ds="http://schemas.openxmlformats.org/officeDocument/2006/customXml" ds:itemID="{4FDD441E-C00E-4915-9D39-6C7F7262798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623ECEA-7DD5-48EE-B829-ADBC6BCB50D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a547a0d-6883-4367-bc5b-3f6154fdeb63"/>
    <ds:schemaRef ds:uri="2a59039a-72bf-486b-adaf-9ad1a21f45e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66662</TotalTime>
  <Words>939</Words>
  <Application>Microsoft Office PowerPoint</Application>
  <PresentationFormat>Affichage à l'écran (4:3)</PresentationFormat>
  <Paragraphs>60</Paragraphs>
  <Slides>7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8" baseType="lpstr">
      <vt:lpstr>Modèle par défaut</vt:lpstr>
      <vt:lpstr>GT2 – 6 juin 2023    New Alloc : retour des membres du GT2</vt:lpstr>
      <vt:lpstr>Modèles d’estimation à étudier</vt:lpstr>
      <vt:lpstr>Indicateurs à utiliser pour le GO / NO GO</vt:lpstr>
      <vt:lpstr>Incertitude sur la prévision: estimation majorante</vt:lpstr>
      <vt:lpstr>Hypothèse sur la qualité des données</vt:lpstr>
      <vt:lpstr>Historiques pour caler les modèles</vt:lpstr>
      <vt:lpstr>Échéancier prévisionnel</vt:lpstr>
    </vt:vector>
  </TitlesOfParts>
  <Company>Gaz de France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du GT2</dc:title>
  <dc:creator>Didier HASSE</dc:creator>
  <cp:lastModifiedBy>HASSE Didier (Gaz Réseau Distribution France)</cp:lastModifiedBy>
  <cp:revision>1772</cp:revision>
  <cp:lastPrinted>2019-01-23T09:35:42Z</cp:lastPrinted>
  <dcterms:created xsi:type="dcterms:W3CDTF">2003-04-15T14:44:22Z</dcterms:created>
  <dcterms:modified xsi:type="dcterms:W3CDTF">2023-05-31T09:21:56Z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irection">
    <vt:lpwstr>DIRECTION YYYYYYYYY</vt:lpwstr>
  </property>
  <property fmtid="{D5CDD505-2E9C-101B-9397-08002B2CF9AE}" pid="3" name="Délégation">
    <vt:lpwstr>Délégation xxxxxxxxx</vt:lpwstr>
  </property>
  <property fmtid="{D5CDD505-2E9C-101B-9397-08002B2CF9AE}" pid="4" name="EnTête">
    <vt:lpwstr>Présentation des travaux en cours à la Direction de la Recherche de Gaz de France</vt:lpwstr>
  </property>
  <property fmtid="{D5CDD505-2E9C-101B-9397-08002B2CF9AE}" pid="5" name="PiedPage">
    <vt:lpwstr>Florence Jodar</vt:lpwstr>
  </property>
  <property fmtid="{D5CDD505-2E9C-101B-9397-08002B2CF9AE}" pid="6" name="ContentTypeId">
    <vt:lpwstr>0x0101004110EA274DF3AB4286C7DBFC9863130D</vt:lpwstr>
  </property>
  <property fmtid="{D5CDD505-2E9C-101B-9397-08002B2CF9AE}" pid="7" name="MediaServiceImageTags">
    <vt:lpwstr/>
  </property>
</Properties>
</file>