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622" r:id="rId5"/>
    <p:sldId id="643" r:id="rId6"/>
    <p:sldId id="644" r:id="rId7"/>
    <p:sldId id="645" r:id="rId8"/>
    <p:sldId id="646" r:id="rId9"/>
    <p:sldId id="647" r:id="rId10"/>
  </p:sldIdLst>
  <p:sldSz cx="9144000" cy="6858000" type="screen4x3"/>
  <p:notesSz cx="6742113" cy="987266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D9EC"/>
    <a:srgbClr val="B7ECFF"/>
    <a:srgbClr val="33CCFF"/>
    <a:srgbClr val="FF0000"/>
    <a:srgbClr val="CCFF99"/>
    <a:srgbClr val="FF6600"/>
    <a:srgbClr val="FFCC99"/>
    <a:srgbClr val="FF66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498" autoAdjust="0"/>
    <p:restoredTop sz="98833" autoAdjust="0"/>
  </p:normalViewPr>
  <p:slideViewPr>
    <p:cSldViewPr snapToObjects="1">
      <p:cViewPr varScale="1">
        <p:scale>
          <a:sx n="62" d="100"/>
          <a:sy n="62" d="100"/>
        </p:scale>
        <p:origin x="796" y="20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8" d="100"/>
          <a:sy n="48" d="100"/>
        </p:scale>
        <p:origin x="-2046" y="-96"/>
      </p:cViewPr>
      <p:guideLst>
        <p:guide orient="horz" pos="3107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988093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defTabSz="914510">
              <a:defRPr sz="12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371" y="0"/>
            <a:ext cx="2920742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8558"/>
            <a:ext cx="2920743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371" y="9378558"/>
            <a:ext cx="2920742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109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20743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1371" y="0"/>
            <a:ext cx="2920742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75" y="738188"/>
            <a:ext cx="4938713" cy="3705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629" y="4688490"/>
            <a:ext cx="4940857" cy="4443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8558"/>
            <a:ext cx="2920743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Bruno Conty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1371" y="9378558"/>
            <a:ext cx="2920742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998197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CED4D-B4CB-4D18-9D0B-39485EDA58F8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0794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 dirty="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05800" cy="437728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>
                <a:solidFill>
                  <a:schemeClr val="accent4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>
              <a:defRPr sz="1600">
                <a:solidFill>
                  <a:schemeClr val="accent4">
                    <a:lumMod val="65000"/>
                    <a:lumOff val="35000"/>
                  </a:schemeClr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>
            <a:extLst>
              <a:ext uri="{FF2B5EF4-FFF2-40B4-BE49-F238E27FC236}">
                <a16:creationId xmlns:a16="http://schemas.microsoft.com/office/drawing/2014/main" id="{0A6B52C8-11FE-4290-95C2-B5B4018D2C1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Rectangle 31">
            <a:extLst>
              <a:ext uri="{FF2B5EF4-FFF2-40B4-BE49-F238E27FC236}">
                <a16:creationId xmlns:a16="http://schemas.microsoft.com/office/drawing/2014/main" id="{11543B22-84AA-46F5-A400-05DE9DB5225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 dirty="0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4038600" y="6324600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  <a:endParaRPr lang="fr-FR" sz="1000" baseline="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 dirty="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4" r:id="rId4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908719"/>
            <a:ext cx="7848872" cy="4464969"/>
          </a:xfrm>
        </p:spPr>
        <p:txBody>
          <a:bodyPr/>
          <a:lstStyle/>
          <a:p>
            <a:pPr lvl="0" algn="ctr"/>
            <a:r>
              <a:rPr lang="fr-FR" sz="3600" dirty="0">
                <a:latin typeface="Frutiger Bold" pitchFamily="34" charset="0"/>
              </a:rPr>
              <a:t>GT2 – 6 juin 2023</a:t>
            </a: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r>
              <a:rPr lang="fr-FR" dirty="0"/>
              <a:t>Mise à jour de la </a:t>
            </a:r>
            <a:br>
              <a:rPr lang="fr-FR" dirty="0"/>
            </a:br>
            <a:r>
              <a:rPr lang="fr-FR" dirty="0"/>
              <a:t>procédure « Allocations 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Pourquoi une mise à jour ?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7989" y="980728"/>
            <a:ext cx="7652403" cy="5236355"/>
          </a:xfrm>
          <a:solidFill>
            <a:schemeClr val="bg1"/>
          </a:solidFill>
        </p:spPr>
        <p:txBody>
          <a:bodyPr/>
          <a:lstStyle/>
          <a:p>
            <a:pPr marL="285750" lvl="1" algn="just"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009999"/>
                </a:solidFill>
                <a:ea typeface="+mn-ea"/>
                <a:cs typeface="+mn-cs"/>
              </a:rPr>
              <a:t>La version actuelle de la « Procédure d’allocation des quantités aux interfaces transport – distribution » est en vigueur depuis le 1er avril 2019</a:t>
            </a:r>
            <a:r>
              <a:rPr lang="fr-FR" dirty="0"/>
              <a:t>	</a:t>
            </a:r>
          </a:p>
          <a:p>
            <a:pPr marL="284400" indent="-284400" algn="just">
              <a:buFont typeface="Arial"/>
              <a:buChar char="•"/>
            </a:pPr>
            <a:r>
              <a:rPr lang="fr-FR" sz="2000" dirty="0"/>
              <a:t>Depuis cette date, 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GRDF a mis en service l’application CETI qui a permis de généraliser les compteurs communicants aux PCE MM ;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L’abandon de la méthode N à compter de 2022 a été actée lors de la plénière GTG du 9 décembre 2022.</a:t>
            </a:r>
          </a:p>
          <a:p>
            <a:pPr marL="284400" indent="-284400" algn="just">
              <a:buFont typeface="Arial"/>
              <a:buChar char="•"/>
            </a:pPr>
            <a:r>
              <a:rPr lang="fr-FR" sz="2000" dirty="0"/>
              <a:t>En outre, la procédure actuelle ne traite pas du calcul des allocations dans le cas des GRD de rang 2 ou des réseaux de distribution maillés, or il y a de plus en plus de maillages pour favoriser la consommation du biométhane</a:t>
            </a:r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95075659-468E-4234-A2B8-94E8FE7B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62373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Mise en service de l’application CETI « Calcul des Énergies et Traitement des Index »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7989" y="1556792"/>
            <a:ext cx="7580395" cy="4300251"/>
          </a:xfrm>
          <a:solidFill>
            <a:schemeClr val="bg1"/>
          </a:solidFill>
        </p:spPr>
        <p:txBody>
          <a:bodyPr/>
          <a:lstStyle/>
          <a:p>
            <a:pPr marL="284400" indent="-284400" algn="just">
              <a:buFont typeface="Arial"/>
              <a:buChar char="•"/>
            </a:pPr>
            <a:r>
              <a:rPr lang="fr-FR" sz="2000" dirty="0"/>
              <a:t>Chaque réseau de distribution comporte ainsi des Points de Comptage et d’Estimation (PCE) équipés de :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Compteurs et enregistreurs permettant la mesure journalière des index consommations soit sur un pas de temps quotidien (PCE dits J/J), soit sur un pas de temps mensuel (PCE dits J/M)  ;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Compteurs communicants ou non à index relevés mensuellement, pour le haut de portefeuille (PCE dits M/M) ;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Compteurs à index relevés semestriellement (PCE dits 6M/6M) ;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Compteurs communicants relevés mensuellement pour des PCE initialement 6M/6M (PCE dits 1M).</a:t>
            </a:r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95075659-468E-4234-A2B8-94E8FE7B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287452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Cas particulier des réseaux exploites par des GRD différents et reliés entre eux (1 / 2)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7989" y="1556792"/>
            <a:ext cx="7796419" cy="4300251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 existe deux situations dans lesquelles des réseaux exploités par des GRD différents peuvent être reliés entre eux : 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GRD de rang 2 : un des réseaux de distribution n’est pas alimenté par le réseau de transport, mais par l’autre réseau de distribution (un seul PITD) ;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Maillage : en plus d’être reliés entre eux, les deux réseaux de distribution sont alimentés tous les deux par le réseau de transport (deux PITD).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Dans chacune de ces situations, il existe un PIDD (Point d’Interface Distribution – Distribution) et le GRT a accès aux données de comptage associées. L’un des deux GRD (dit « GRD A ») est responsable de l’installation et de l’exploitation du comptage au PIDD.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Le GRT détermine les quantités livrées à chacun des réseaux de distribution en utilisant à la fois les données de comptage correspondant au(x) PITD concerné(s) et celles correspondant au PIDD.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95075659-468E-4234-A2B8-94E8FE7B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027542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Cas particulier des réseaux exploites par des GRD différents et reliés entre eux (2 / 2)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7989" y="1556792"/>
            <a:ext cx="7724411" cy="4300251"/>
          </a:xfrm>
          <a:solidFill>
            <a:schemeClr val="bg1"/>
          </a:solidFill>
        </p:spPr>
        <p:txBody>
          <a:bodyPr/>
          <a:lstStyle/>
          <a:p>
            <a:pPr marL="284400" indent="-284400" algn="just">
              <a:buFont typeface="Arial"/>
              <a:buChar char="•"/>
            </a:pPr>
            <a:r>
              <a:rPr lang="fr-FR" sz="2000" dirty="0"/>
              <a:t>En cas d’anomalie du comptage, ou de télétransmission des données de comptage, à l’interface entre le GRD A et le GRD B, le processus est le suivant :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En cas de donnée de comptage manquante, le GRT fait une estimation de la valeur manquante en prenant la valeur J-1. Il en informe immédiatement le GRD A qui renvoie dans les meilleurs délais l’estimation à prendre en compte ou valide l’estimation proposée ;</a:t>
            </a:r>
          </a:p>
          <a:p>
            <a:pPr marL="801688" lvl="1" indent="-325438" algn="just">
              <a:buFont typeface="Arial"/>
              <a:buChar char="•"/>
            </a:pPr>
            <a:r>
              <a:rPr lang="fr-FR" sz="1800" dirty="0"/>
              <a:t>En cas de donnée de comptage douteuse (défaut correcteur…), le GRT ne fait pas d’estimation. Il informe immédiatement le GRD A qui renvoie dans les meilleurs délais l’estimation à prendre en compte.</a:t>
            </a:r>
          </a:p>
          <a:p>
            <a:pPr algn="just"/>
            <a:endParaRPr lang="fr-FR" sz="1800" dirty="0"/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95075659-468E-4234-A2B8-94E8FE7B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671018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Abandon de la « Méthode N »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7989" y="1556792"/>
            <a:ext cx="8012443" cy="4300251"/>
          </a:xfrm>
          <a:solidFill>
            <a:schemeClr val="bg1"/>
          </a:solidFill>
        </p:spPr>
        <p:txBody>
          <a:bodyPr/>
          <a:lstStyle/>
          <a:p>
            <a:pPr marL="0" indent="0" algn="just">
              <a:buNone/>
            </a:pPr>
            <a:r>
              <a:rPr lang="fr-FR" sz="2000" dirty="0"/>
              <a:t>Le paragraphe « Régularisation annuelle des comptes d’écart » est supprimé</a:t>
            </a:r>
            <a:endParaRPr lang="fr-FR" sz="1800" dirty="0"/>
          </a:p>
          <a:p>
            <a:pPr algn="just"/>
            <a:endParaRPr lang="fr-FR" sz="1800" dirty="0"/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95075659-468E-4234-A2B8-94E8FE7B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685530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10EA274DF3AB4286C7DBFC9863130D" ma:contentTypeVersion="26" ma:contentTypeDescription="Crée un document." ma:contentTypeScope="" ma:versionID="2dbbe91ce508db9afb24424c7d32f3a2">
  <xsd:schema xmlns:xsd="http://www.w3.org/2001/XMLSchema" xmlns:xs="http://www.w3.org/2001/XMLSchema" xmlns:p="http://schemas.microsoft.com/office/2006/metadata/properties" xmlns:ns2="ca547a0d-6883-4367-bc5b-3f6154fdeb63" xmlns:ns3="2a59039a-72bf-486b-adaf-9ad1a21f45e8" targetNamespace="http://schemas.microsoft.com/office/2006/metadata/properties" ma:root="true" ma:fieldsID="f0ba54eee2b2b4b47fe76419de113636" ns2:_="" ns3:_="">
    <xsd:import namespace="ca547a0d-6883-4367-bc5b-3f6154fdeb63"/>
    <xsd:import namespace="2a59039a-72bf-486b-adaf-9ad1a21f45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Version_x0020_souhait_x00e9_e" minOccurs="0"/>
                <xsd:element ref="ns3:SharedWithUsers" minOccurs="0"/>
                <xsd:element ref="ns3:SharedWithDetails" minOccurs="0"/>
                <xsd:element ref="ns2:MediaServiceDateTaken" minOccurs="0"/>
                <xsd:element ref="ns2:Commentaire" minOccurs="0"/>
                <xsd:element ref="ns2:PPM_x0020__x002f__x0020_QC" minOccurs="0"/>
                <xsd:element ref="ns2:Etape" minOccurs="0"/>
                <xsd:element ref="ns2:PPM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547a0d-6883-4367-bc5b-3f6154fdeb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Version_x0020_souhait_x00e9_e" ma:index="6" nillable="true" ma:displayName="Version souhaitée" ma:internalName="Version_x0020_souhait_x00e9_e" ma:readOnly="false">
      <xsd:simpleType>
        <xsd:restriction base="dms:Text">
          <xsd:maxLength value="255"/>
        </xsd:restriction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Commentaire" ma:index="10" nillable="true" ma:displayName="Commentaire" ma:internalName="Commentaire" ma:readOnly="false">
      <xsd:simpleType>
        <xsd:restriction base="dms:Text">
          <xsd:maxLength value="255"/>
        </xsd:restriction>
      </xsd:simpleType>
    </xsd:element>
    <xsd:element name="PPM_x0020__x002f__x0020_QC" ma:index="11" nillable="true" ma:displayName="PPM / QC" ma:internalName="PPM_x0020__x002f__x0020_QC" ma:readOnly="false">
      <xsd:simpleType>
        <xsd:restriction base="dms:Text">
          <xsd:maxLength value="255"/>
        </xsd:restriction>
      </xsd:simpleType>
    </xsd:element>
    <xsd:element name="Etape" ma:index="12" nillable="true" ma:displayName="Etape" ma:internalName="Etape" ma:readOnly="false">
      <xsd:simpleType>
        <xsd:restriction base="dms:Text">
          <xsd:maxLength value="255"/>
        </xsd:restriction>
      </xsd:simpleType>
    </xsd:element>
    <xsd:element name="PPM" ma:index="13" nillable="true" ma:displayName="PPM" ma:internalName="PPM" ma:readOnly="false">
      <xsd:simpleType>
        <xsd:restriction base="dms:Text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Balises d’images" ma:readOnly="false" ma:fieldId="{5cf76f15-5ced-4ddc-b409-7134ff3c332f}" ma:taxonomyMulti="true" ma:sspId="ff804446-778a-44e9-9973-97875d1165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9039a-72bf-486b-adaf-9ad1a21f45e8" elementFormDefault="qualified">
    <xsd:import namespace="http://schemas.microsoft.com/office/2006/documentManagement/types"/>
    <xsd:import namespace="http://schemas.microsoft.com/office/infopath/2007/PartnerControls"/>
    <xsd:element name="SharedWithUsers" ma:index="7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8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9676c72-466b-4ba5-a41c-07376da04578}" ma:internalName="TaxCatchAll" ma:showField="CatchAllData" ma:web="2a59039a-72bf-486b-adaf-9ad1a21f45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5" ma:displayName="Type de contenu"/>
        <xsd:element ref="dc:title" minOccurs="0" maxOccurs="1" ma:index="3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ommentaire xmlns="ca547a0d-6883-4367-bc5b-3f6154fdeb63" xsi:nil="true"/>
    <Etape xmlns="ca547a0d-6883-4367-bc5b-3f6154fdeb63" xsi:nil="true"/>
    <PPM xmlns="ca547a0d-6883-4367-bc5b-3f6154fdeb63" xsi:nil="true"/>
    <Version_x0020_souhait_x00e9_e xmlns="ca547a0d-6883-4367-bc5b-3f6154fdeb63" xsi:nil="true"/>
    <TaxCatchAll xmlns="2a59039a-72bf-486b-adaf-9ad1a21f45e8" xsi:nil="true"/>
    <lcf76f155ced4ddcb4097134ff3c332f xmlns="ca547a0d-6883-4367-bc5b-3f6154fdeb63">
      <Terms xmlns="http://schemas.microsoft.com/office/infopath/2007/PartnerControls"/>
    </lcf76f155ced4ddcb4097134ff3c332f>
    <PPM_x0020__x002f__x0020_QC xmlns="ca547a0d-6883-4367-bc5b-3f6154fdeb63" xsi:nil="true"/>
  </documentManagement>
</p:properties>
</file>

<file path=customXml/itemProps1.xml><?xml version="1.0" encoding="utf-8"?>
<ds:datastoreItem xmlns:ds="http://schemas.openxmlformats.org/officeDocument/2006/customXml" ds:itemID="{7623ECEA-7DD5-48EE-B829-ADBC6BCB50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a547a0d-6883-4367-bc5b-3f6154fdeb63"/>
    <ds:schemaRef ds:uri="2a59039a-72bf-486b-adaf-9ad1a21f45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DD441E-C00E-4915-9D39-6C7F726279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4BC03C-AE70-4CC0-8930-38A46AFACE59}">
  <ds:schemaRefs>
    <ds:schemaRef ds:uri="http://schemas.microsoft.com/office/2006/metadata/properties"/>
    <ds:schemaRef ds:uri="http://schemas.microsoft.com/office/infopath/2007/PartnerControls"/>
    <ds:schemaRef ds:uri="ca547a0d-6883-4367-bc5b-3f6154fdeb63"/>
    <ds:schemaRef ds:uri="2a59039a-72bf-486b-adaf-9ad1a21f45e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66692</TotalTime>
  <Words>613</Words>
  <Application>Microsoft Office PowerPoint</Application>
  <PresentationFormat>Affichage à l'écran (4:3)</PresentationFormat>
  <Paragraphs>33</Paragraphs>
  <Slides>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5" baseType="lpstr">
      <vt:lpstr>Arial</vt:lpstr>
      <vt:lpstr>Frutiger Bold</vt:lpstr>
      <vt:lpstr>Frutiger Roman</vt:lpstr>
      <vt:lpstr>GazdeFranceBold</vt:lpstr>
      <vt:lpstr>GazdeFranceBold</vt:lpstr>
      <vt:lpstr>Times</vt:lpstr>
      <vt:lpstr>Times New Roman</vt:lpstr>
      <vt:lpstr>Wingdings</vt:lpstr>
      <vt:lpstr>Modèle par défaut</vt:lpstr>
      <vt:lpstr>GT2 – 6 juin 2023    Mise à jour de la  procédure « Allocations »</vt:lpstr>
      <vt:lpstr>Pourquoi une mise à jour ?</vt:lpstr>
      <vt:lpstr>Mise en service de l’application CETI « Calcul des Énergies et Traitement des Index »</vt:lpstr>
      <vt:lpstr>Cas particulier des réseaux exploites par des GRD différents et reliés entre eux (1 / 2)</vt:lpstr>
      <vt:lpstr>Cas particulier des réseaux exploites par des GRD différents et reliés entre eux (2 / 2)</vt:lpstr>
      <vt:lpstr>Abandon de la « Méthode N »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du GT2</dc:title>
  <dc:creator>Didier HASSE</dc:creator>
  <cp:lastModifiedBy>HASSE Didier (Gaz Réseau Distribution France)</cp:lastModifiedBy>
  <cp:revision>1775</cp:revision>
  <cp:lastPrinted>2019-01-23T09:35:42Z</cp:lastPrinted>
  <dcterms:created xsi:type="dcterms:W3CDTF">2003-04-15T14:44:22Z</dcterms:created>
  <dcterms:modified xsi:type="dcterms:W3CDTF">2023-06-05T13:14:39Z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  <property fmtid="{D5CDD505-2E9C-101B-9397-08002B2CF9AE}" pid="6" name="ContentTypeId">
    <vt:lpwstr>0x0101004110EA274DF3AB4286C7DBFC9863130D</vt:lpwstr>
  </property>
  <property fmtid="{D5CDD505-2E9C-101B-9397-08002B2CF9AE}" pid="7" name="MediaServiceImageTags">
    <vt:lpwstr/>
  </property>
</Properties>
</file>