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7"/>
  </p:notesMasterIdLst>
  <p:handoutMasterIdLst>
    <p:handoutMasterId r:id="rId8"/>
  </p:handoutMasterIdLst>
  <p:sldIdLst>
    <p:sldId id="256" r:id="rId2"/>
    <p:sldId id="265" r:id="rId3"/>
    <p:sldId id="264" r:id="rId4"/>
    <p:sldId id="267" r:id="rId5"/>
    <p:sldId id="274" r:id="rId6"/>
  </p:sldIdLst>
  <p:sldSz cx="9144000" cy="6858000" type="screen4x3"/>
  <p:notesSz cx="6797675" cy="9926638"/>
  <p:defaultTextStyle>
    <a:defPPr>
      <a:defRPr lang="fr-FR"/>
    </a:defPPr>
    <a:lvl1pPr algn="l" rtl="0" fontAlgn="base">
      <a:spcBef>
        <a:spcPct val="0"/>
      </a:spcBef>
      <a:spcAft>
        <a:spcPct val="0"/>
      </a:spcAft>
      <a:defRPr sz="2400" kern="1200">
        <a:solidFill>
          <a:schemeClr val="tx1"/>
        </a:solidFill>
        <a:latin typeface="Times New Roman" pitchFamily="18" charset="0"/>
        <a:ea typeface="+mn-ea"/>
        <a:cs typeface="Arial" charset="0"/>
      </a:defRPr>
    </a:lvl1pPr>
    <a:lvl2pPr marL="457200" algn="l" rtl="0" fontAlgn="base">
      <a:spcBef>
        <a:spcPct val="0"/>
      </a:spcBef>
      <a:spcAft>
        <a:spcPct val="0"/>
      </a:spcAft>
      <a:defRPr sz="2400" kern="1200">
        <a:solidFill>
          <a:schemeClr val="tx1"/>
        </a:solidFill>
        <a:latin typeface="Times New Roman" pitchFamily="18" charset="0"/>
        <a:ea typeface="+mn-ea"/>
        <a:cs typeface="Arial" charset="0"/>
      </a:defRPr>
    </a:lvl2pPr>
    <a:lvl3pPr marL="914400" algn="l" rtl="0" fontAlgn="base">
      <a:spcBef>
        <a:spcPct val="0"/>
      </a:spcBef>
      <a:spcAft>
        <a:spcPct val="0"/>
      </a:spcAft>
      <a:defRPr sz="2400" kern="1200">
        <a:solidFill>
          <a:schemeClr val="tx1"/>
        </a:solidFill>
        <a:latin typeface="Times New Roman" pitchFamily="18" charset="0"/>
        <a:ea typeface="+mn-ea"/>
        <a:cs typeface="Arial" charset="0"/>
      </a:defRPr>
    </a:lvl3pPr>
    <a:lvl4pPr marL="1371600" algn="l" rtl="0" fontAlgn="base">
      <a:spcBef>
        <a:spcPct val="0"/>
      </a:spcBef>
      <a:spcAft>
        <a:spcPct val="0"/>
      </a:spcAft>
      <a:defRPr sz="2400" kern="1200">
        <a:solidFill>
          <a:schemeClr val="tx1"/>
        </a:solidFill>
        <a:latin typeface="Times New Roman" pitchFamily="18" charset="0"/>
        <a:ea typeface="+mn-ea"/>
        <a:cs typeface="Arial" charset="0"/>
      </a:defRPr>
    </a:lvl4pPr>
    <a:lvl5pPr marL="1828800" algn="l" rtl="0" fontAlgn="base">
      <a:spcBef>
        <a:spcPct val="0"/>
      </a:spcBef>
      <a:spcAft>
        <a:spcPct val="0"/>
      </a:spcAft>
      <a:defRPr sz="2400" kern="1200">
        <a:solidFill>
          <a:schemeClr val="tx1"/>
        </a:solidFill>
        <a:latin typeface="Times New Roman" pitchFamily="18" charset="0"/>
        <a:ea typeface="+mn-ea"/>
        <a:cs typeface="Arial" charset="0"/>
      </a:defRPr>
    </a:lvl5pPr>
    <a:lvl6pPr marL="2286000" algn="l" defTabSz="914400" rtl="0" eaLnBrk="1" latinLnBrk="0" hangingPunct="1">
      <a:defRPr sz="2400" kern="1200">
        <a:solidFill>
          <a:schemeClr val="tx1"/>
        </a:solidFill>
        <a:latin typeface="Times New Roman" pitchFamily="18" charset="0"/>
        <a:ea typeface="+mn-ea"/>
        <a:cs typeface="Arial" charset="0"/>
      </a:defRPr>
    </a:lvl6pPr>
    <a:lvl7pPr marL="2743200" algn="l" defTabSz="914400" rtl="0" eaLnBrk="1" latinLnBrk="0" hangingPunct="1">
      <a:defRPr sz="2400" kern="1200">
        <a:solidFill>
          <a:schemeClr val="tx1"/>
        </a:solidFill>
        <a:latin typeface="Times New Roman" pitchFamily="18" charset="0"/>
        <a:ea typeface="+mn-ea"/>
        <a:cs typeface="Arial" charset="0"/>
      </a:defRPr>
    </a:lvl7pPr>
    <a:lvl8pPr marL="3200400" algn="l" defTabSz="914400" rtl="0" eaLnBrk="1" latinLnBrk="0" hangingPunct="1">
      <a:defRPr sz="2400" kern="1200">
        <a:solidFill>
          <a:schemeClr val="tx1"/>
        </a:solidFill>
        <a:latin typeface="Times New Roman" pitchFamily="18" charset="0"/>
        <a:ea typeface="+mn-ea"/>
        <a:cs typeface="Arial" charset="0"/>
      </a:defRPr>
    </a:lvl8pPr>
    <a:lvl9pPr marL="3657600" algn="l" defTabSz="914400" rtl="0" eaLnBrk="1" latinLnBrk="0" hangingPunct="1">
      <a:defRPr sz="2400" kern="1200">
        <a:solidFill>
          <a:schemeClr val="tx1"/>
        </a:solidFill>
        <a:latin typeface="Times New Roman" pitchFamily="18"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4">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99"/>
    <a:srgbClr val="FF6600"/>
    <a:srgbClr val="C8BD26"/>
    <a:srgbClr val="333399"/>
    <a:srgbClr val="FF66CC"/>
    <a:srgbClr val="FF99FF"/>
    <a:srgbClr val="FF0000"/>
    <a:srgbClr val="33CCFF"/>
    <a:srgbClr val="FFFF99"/>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FABFCF23-3B69-468F-B69F-88F6DE6A72F2}" styleName="Style moyen 1 - Accentuation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Style moyen 2 - Accentuation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13" autoAdjust="0"/>
    <p:restoredTop sz="88732" autoAdjust="0"/>
  </p:normalViewPr>
  <p:slideViewPr>
    <p:cSldViewPr snapToObjects="1">
      <p:cViewPr varScale="1">
        <p:scale>
          <a:sx n="76" d="100"/>
          <a:sy n="76" d="100"/>
        </p:scale>
        <p:origin x="804" y="64"/>
      </p:cViewPr>
      <p:guideLst>
        <p:guide orient="horz" pos="2160"/>
        <p:guide pos="2880"/>
      </p:guideLst>
    </p:cSldViewPr>
  </p:slideViewPr>
  <p:outlineViewPr>
    <p:cViewPr>
      <p:scale>
        <a:sx n="40" d="100"/>
        <a:sy n="40"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Objects="1">
      <p:cViewPr varScale="1">
        <p:scale>
          <a:sx n="48" d="100"/>
          <a:sy n="48" d="100"/>
        </p:scale>
        <p:origin x="-2046" y="-96"/>
      </p:cViewPr>
      <p:guideLst>
        <p:guide orient="horz" pos="3124"/>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1" y="0"/>
            <a:ext cx="5029200" cy="496809"/>
          </a:xfrm>
          <a:prstGeom prst="rect">
            <a:avLst/>
          </a:prstGeom>
          <a:noFill/>
          <a:ln w="9525">
            <a:noFill/>
            <a:miter lim="800000"/>
            <a:headEnd/>
            <a:tailEnd/>
          </a:ln>
          <a:effectLst/>
        </p:spPr>
        <p:txBody>
          <a:bodyPr vert="horz" wrap="square" lIns="92306" tIns="46153" rIns="92306" bIns="46153" numCol="1" anchor="t" anchorCtr="0" compatLnSpc="1">
            <a:prstTxWarp prst="textNoShape">
              <a:avLst/>
            </a:prstTxWarp>
          </a:bodyPr>
          <a:lstStyle>
            <a:lvl1pPr defTabSz="920521">
              <a:defRPr sz="1100">
                <a:latin typeface="Frutiger Roman" pitchFamily="34" charset="0"/>
                <a:cs typeface="+mn-cs"/>
              </a:defRPr>
            </a:lvl1pPr>
          </a:lstStyle>
          <a:p>
            <a:pPr>
              <a:defRPr/>
            </a:pPr>
            <a:endParaRPr lang="fr-FR"/>
          </a:p>
        </p:txBody>
      </p:sp>
      <p:sp>
        <p:nvSpPr>
          <p:cNvPr id="24579" name="Rectangle 3"/>
          <p:cNvSpPr>
            <a:spLocks noGrp="1" noChangeArrowheads="1"/>
          </p:cNvSpPr>
          <p:nvPr>
            <p:ph type="dt" sz="quarter" idx="1"/>
          </p:nvPr>
        </p:nvSpPr>
        <p:spPr bwMode="auto">
          <a:xfrm>
            <a:off x="3852864" y="0"/>
            <a:ext cx="2944813" cy="496809"/>
          </a:xfrm>
          <a:prstGeom prst="rect">
            <a:avLst/>
          </a:prstGeom>
          <a:noFill/>
          <a:ln w="9525">
            <a:noFill/>
            <a:miter lim="800000"/>
            <a:headEnd/>
            <a:tailEnd/>
          </a:ln>
          <a:effectLst/>
        </p:spPr>
        <p:txBody>
          <a:bodyPr vert="horz" wrap="square" lIns="92306" tIns="46153" rIns="92306" bIns="46153" numCol="1" anchor="t" anchorCtr="0" compatLnSpc="1">
            <a:prstTxWarp prst="textNoShape">
              <a:avLst/>
            </a:prstTxWarp>
          </a:bodyPr>
          <a:lstStyle>
            <a:lvl1pPr algn="r" defTabSz="920521">
              <a:defRPr sz="800">
                <a:latin typeface="Frutiger Roman" pitchFamily="34" charset="0"/>
                <a:cs typeface="+mn-cs"/>
              </a:defRPr>
            </a:lvl1pPr>
          </a:lstStyle>
          <a:p>
            <a:pPr>
              <a:defRPr/>
            </a:pPr>
            <a:endParaRPr lang="fr-FR"/>
          </a:p>
        </p:txBody>
      </p:sp>
      <p:sp>
        <p:nvSpPr>
          <p:cNvPr id="24580" name="Rectangle 4"/>
          <p:cNvSpPr>
            <a:spLocks noGrp="1" noChangeArrowheads="1"/>
          </p:cNvSpPr>
          <p:nvPr>
            <p:ph type="ftr" sz="quarter" idx="2"/>
          </p:nvPr>
        </p:nvSpPr>
        <p:spPr bwMode="auto">
          <a:xfrm>
            <a:off x="0" y="9429831"/>
            <a:ext cx="2944813" cy="496808"/>
          </a:xfrm>
          <a:prstGeom prst="rect">
            <a:avLst/>
          </a:prstGeom>
          <a:noFill/>
          <a:ln w="9525">
            <a:noFill/>
            <a:miter lim="800000"/>
            <a:headEnd/>
            <a:tailEnd/>
          </a:ln>
          <a:effectLst/>
        </p:spPr>
        <p:txBody>
          <a:bodyPr vert="horz" wrap="square" lIns="92306" tIns="46153" rIns="92306" bIns="46153" numCol="1" anchor="b" anchorCtr="0" compatLnSpc="1">
            <a:prstTxWarp prst="textNoShape">
              <a:avLst/>
            </a:prstTxWarp>
          </a:bodyPr>
          <a:lstStyle>
            <a:lvl1pPr defTabSz="920521">
              <a:defRPr sz="800">
                <a:latin typeface="Frutiger Roman" pitchFamily="34" charset="0"/>
                <a:cs typeface="+mn-cs"/>
              </a:defRPr>
            </a:lvl1pPr>
          </a:lstStyle>
          <a:p>
            <a:pPr>
              <a:defRPr/>
            </a:pPr>
            <a:endParaRPr lang="fr-FR"/>
          </a:p>
        </p:txBody>
      </p:sp>
      <p:sp>
        <p:nvSpPr>
          <p:cNvPr id="24581" name="Rectangle 5"/>
          <p:cNvSpPr>
            <a:spLocks noGrp="1" noChangeArrowheads="1"/>
          </p:cNvSpPr>
          <p:nvPr>
            <p:ph type="sldNum" sz="quarter" idx="3"/>
          </p:nvPr>
        </p:nvSpPr>
        <p:spPr bwMode="auto">
          <a:xfrm>
            <a:off x="3852864" y="9429831"/>
            <a:ext cx="2944813" cy="496808"/>
          </a:xfrm>
          <a:prstGeom prst="rect">
            <a:avLst/>
          </a:prstGeom>
          <a:noFill/>
          <a:ln w="9525">
            <a:noFill/>
            <a:miter lim="800000"/>
            <a:headEnd/>
            <a:tailEnd/>
          </a:ln>
          <a:effectLst/>
        </p:spPr>
        <p:txBody>
          <a:bodyPr vert="horz" wrap="square" lIns="92306" tIns="46153" rIns="92306" bIns="46153" numCol="1" anchor="b" anchorCtr="0" compatLnSpc="1">
            <a:prstTxWarp prst="textNoShape">
              <a:avLst/>
            </a:prstTxWarp>
          </a:bodyPr>
          <a:lstStyle>
            <a:lvl1pPr algn="r" defTabSz="920521">
              <a:defRPr sz="800">
                <a:latin typeface="Frutiger Roman" pitchFamily="34" charset="0"/>
                <a:cs typeface="+mn-cs"/>
              </a:defRPr>
            </a:lvl1pPr>
          </a:lstStyle>
          <a:p>
            <a:pPr>
              <a:defRPr/>
            </a:pPr>
            <a:fld id="{80D3548C-849A-431D-B78D-CDA1B7DAD903}" type="slidenum">
              <a:rPr lang="fr-FR"/>
              <a:pPr>
                <a:defRPr/>
              </a:pPr>
              <a:t>‹N°›</a:t>
            </a:fld>
            <a:endParaRPr lang="fr-FR"/>
          </a:p>
        </p:txBody>
      </p:sp>
    </p:spTree>
    <p:extLst>
      <p:ext uri="{BB962C8B-B14F-4D97-AF65-F5344CB8AC3E}">
        <p14:creationId xmlns:p14="http://schemas.microsoft.com/office/powerpoint/2010/main" val="19887202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44813" cy="496809"/>
          </a:xfrm>
          <a:prstGeom prst="rect">
            <a:avLst/>
          </a:prstGeom>
          <a:noFill/>
          <a:ln w="9525">
            <a:noFill/>
            <a:miter lim="800000"/>
            <a:headEnd/>
            <a:tailEnd/>
          </a:ln>
          <a:effectLst/>
        </p:spPr>
        <p:txBody>
          <a:bodyPr vert="horz" wrap="square" lIns="92306" tIns="46153" rIns="92306" bIns="46153" numCol="1" anchor="t" anchorCtr="0" compatLnSpc="1">
            <a:prstTxWarp prst="textNoShape">
              <a:avLst/>
            </a:prstTxWarp>
          </a:bodyPr>
          <a:lstStyle>
            <a:lvl1pPr defTabSz="920521">
              <a:defRPr sz="800">
                <a:latin typeface="Frutiger Roman" pitchFamily="34" charset="0"/>
                <a:cs typeface="+mn-cs"/>
              </a:defRPr>
            </a:lvl1pPr>
          </a:lstStyle>
          <a:p>
            <a:pPr>
              <a:defRPr/>
            </a:pPr>
            <a:r>
              <a:rPr lang="fr-FR"/>
              <a:t>Titre</a:t>
            </a:r>
          </a:p>
        </p:txBody>
      </p:sp>
      <p:sp>
        <p:nvSpPr>
          <p:cNvPr id="17411" name="Rectangle 3"/>
          <p:cNvSpPr>
            <a:spLocks noGrp="1" noChangeArrowheads="1"/>
          </p:cNvSpPr>
          <p:nvPr>
            <p:ph type="dt" idx="1"/>
          </p:nvPr>
        </p:nvSpPr>
        <p:spPr bwMode="auto">
          <a:xfrm>
            <a:off x="3852864" y="0"/>
            <a:ext cx="2944813" cy="496809"/>
          </a:xfrm>
          <a:prstGeom prst="rect">
            <a:avLst/>
          </a:prstGeom>
          <a:noFill/>
          <a:ln w="9525">
            <a:noFill/>
            <a:miter lim="800000"/>
            <a:headEnd/>
            <a:tailEnd/>
          </a:ln>
          <a:effectLst/>
        </p:spPr>
        <p:txBody>
          <a:bodyPr vert="horz" wrap="square" lIns="92306" tIns="46153" rIns="92306" bIns="46153" numCol="1" anchor="t" anchorCtr="0" compatLnSpc="1">
            <a:prstTxWarp prst="textNoShape">
              <a:avLst/>
            </a:prstTxWarp>
          </a:bodyPr>
          <a:lstStyle>
            <a:lvl1pPr algn="r" defTabSz="920521">
              <a:defRPr sz="800">
                <a:latin typeface="Frutiger Roman" pitchFamily="34" charset="0"/>
                <a:cs typeface="+mn-cs"/>
              </a:defRPr>
            </a:lvl1pPr>
          </a:lstStyle>
          <a:p>
            <a:pPr>
              <a:defRPr/>
            </a:pPr>
            <a:endParaRPr lang="fr-FR"/>
          </a:p>
        </p:txBody>
      </p:sp>
      <p:sp>
        <p:nvSpPr>
          <p:cNvPr id="32772" name="Rectangle 4"/>
          <p:cNvSpPr>
            <a:spLocks noGrp="1" noRot="1" noChangeAspect="1" noChangeArrowheads="1" noTextEdit="1"/>
          </p:cNvSpPr>
          <p:nvPr>
            <p:ph type="sldImg" idx="2"/>
          </p:nvPr>
        </p:nvSpPr>
        <p:spPr bwMode="auto">
          <a:xfrm>
            <a:off x="919163" y="742950"/>
            <a:ext cx="4967287" cy="3724275"/>
          </a:xfrm>
          <a:prstGeom prst="rect">
            <a:avLst/>
          </a:prstGeom>
          <a:noFill/>
          <a:ln w="9525">
            <a:solidFill>
              <a:srgbClr val="000000"/>
            </a:solidFill>
            <a:miter lim="800000"/>
            <a:headEnd/>
            <a:tailEnd/>
          </a:ln>
        </p:spPr>
      </p:sp>
      <p:sp>
        <p:nvSpPr>
          <p:cNvPr id="17413" name="Rectangle 5"/>
          <p:cNvSpPr>
            <a:spLocks noGrp="1" noChangeArrowheads="1"/>
          </p:cNvSpPr>
          <p:nvPr>
            <p:ph type="body" sz="quarter" idx="3"/>
          </p:nvPr>
        </p:nvSpPr>
        <p:spPr bwMode="auto">
          <a:xfrm>
            <a:off x="908051" y="4714122"/>
            <a:ext cx="4981575" cy="4468099"/>
          </a:xfrm>
          <a:prstGeom prst="rect">
            <a:avLst/>
          </a:prstGeom>
          <a:noFill/>
          <a:ln w="9525">
            <a:noFill/>
            <a:miter lim="800000"/>
            <a:headEnd/>
            <a:tailEnd/>
          </a:ln>
          <a:effectLst/>
        </p:spPr>
        <p:txBody>
          <a:bodyPr vert="horz" wrap="square" lIns="92306" tIns="46153" rIns="92306" bIns="46153" numCol="1" anchor="t" anchorCtr="0" compatLnSpc="1">
            <a:prstTxWarp prst="textNoShape">
              <a:avLst/>
            </a:prstTxWarp>
          </a:body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p>
        </p:txBody>
      </p:sp>
      <p:sp>
        <p:nvSpPr>
          <p:cNvPr id="17414" name="Rectangle 6"/>
          <p:cNvSpPr>
            <a:spLocks noGrp="1" noChangeArrowheads="1"/>
          </p:cNvSpPr>
          <p:nvPr>
            <p:ph type="ftr" sz="quarter" idx="4"/>
          </p:nvPr>
        </p:nvSpPr>
        <p:spPr bwMode="auto">
          <a:xfrm>
            <a:off x="0" y="9429831"/>
            <a:ext cx="2944813" cy="496808"/>
          </a:xfrm>
          <a:prstGeom prst="rect">
            <a:avLst/>
          </a:prstGeom>
          <a:noFill/>
          <a:ln w="9525">
            <a:noFill/>
            <a:miter lim="800000"/>
            <a:headEnd/>
            <a:tailEnd/>
          </a:ln>
          <a:effectLst/>
        </p:spPr>
        <p:txBody>
          <a:bodyPr vert="horz" wrap="square" lIns="92306" tIns="46153" rIns="92306" bIns="46153" numCol="1" anchor="b" anchorCtr="0" compatLnSpc="1">
            <a:prstTxWarp prst="textNoShape">
              <a:avLst/>
            </a:prstTxWarp>
          </a:bodyPr>
          <a:lstStyle>
            <a:lvl1pPr defTabSz="920521">
              <a:defRPr sz="800">
                <a:latin typeface="Frutiger Roman" pitchFamily="34" charset="0"/>
                <a:cs typeface="+mn-cs"/>
              </a:defRPr>
            </a:lvl1pPr>
          </a:lstStyle>
          <a:p>
            <a:pPr>
              <a:defRPr/>
            </a:pPr>
            <a:r>
              <a:rPr lang="fr-FR"/>
              <a:t>Bruno Conty</a:t>
            </a:r>
          </a:p>
        </p:txBody>
      </p:sp>
      <p:sp>
        <p:nvSpPr>
          <p:cNvPr id="17415" name="Rectangle 7"/>
          <p:cNvSpPr>
            <a:spLocks noGrp="1" noChangeArrowheads="1"/>
          </p:cNvSpPr>
          <p:nvPr>
            <p:ph type="sldNum" sz="quarter" idx="5"/>
          </p:nvPr>
        </p:nvSpPr>
        <p:spPr bwMode="auto">
          <a:xfrm>
            <a:off x="3852864" y="9429831"/>
            <a:ext cx="2944813" cy="496808"/>
          </a:xfrm>
          <a:prstGeom prst="rect">
            <a:avLst/>
          </a:prstGeom>
          <a:noFill/>
          <a:ln w="9525">
            <a:noFill/>
            <a:miter lim="800000"/>
            <a:headEnd/>
            <a:tailEnd/>
          </a:ln>
          <a:effectLst/>
        </p:spPr>
        <p:txBody>
          <a:bodyPr vert="horz" wrap="square" lIns="92306" tIns="46153" rIns="92306" bIns="46153" numCol="1" anchor="b" anchorCtr="0" compatLnSpc="1">
            <a:prstTxWarp prst="textNoShape">
              <a:avLst/>
            </a:prstTxWarp>
          </a:bodyPr>
          <a:lstStyle>
            <a:lvl1pPr algn="r" defTabSz="920521">
              <a:defRPr sz="800">
                <a:latin typeface="Frutiger Roman" pitchFamily="34" charset="0"/>
                <a:cs typeface="+mn-cs"/>
              </a:defRPr>
            </a:lvl1pPr>
          </a:lstStyle>
          <a:p>
            <a:pPr>
              <a:defRPr/>
            </a:pPr>
            <a:fld id="{BE8CED4D-B4CB-4D18-9D0B-39485EDA58F8}" type="slidenum">
              <a:rPr lang="fr-FR"/>
              <a:pPr>
                <a:defRPr/>
              </a:pPr>
              <a:t>‹N°›</a:t>
            </a:fld>
            <a:endParaRPr lang="fr-FR"/>
          </a:p>
        </p:txBody>
      </p:sp>
    </p:spTree>
    <p:extLst>
      <p:ext uri="{BB962C8B-B14F-4D97-AF65-F5344CB8AC3E}">
        <p14:creationId xmlns:p14="http://schemas.microsoft.com/office/powerpoint/2010/main" val="2920670975"/>
      </p:ext>
    </p:extLst>
  </p:cSld>
  <p:clrMap bg1="lt1" tx1="dk1" bg2="lt2" tx2="dk2" accent1="accent1" accent2="accent2" accent3="accent3" accent4="accent4" accent5="accent5" accent6="accent6" hlink="hlink" folHlink="folHlink"/>
  <p:hf dt="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4" name="Rectangle 25"/>
          <p:cNvSpPr>
            <a:spLocks noChangeArrowheads="1"/>
          </p:cNvSpPr>
          <p:nvPr userDrawn="1"/>
        </p:nvSpPr>
        <p:spPr bwMode="auto">
          <a:xfrm>
            <a:off x="857596" y="6400800"/>
            <a:ext cx="7620000" cy="457200"/>
          </a:xfrm>
          <a:prstGeom prst="rect">
            <a:avLst/>
          </a:prstGeom>
          <a:noFill/>
          <a:ln w="9525">
            <a:noFill/>
            <a:miter lim="800000"/>
            <a:headEnd/>
            <a:tailEnd/>
          </a:ln>
          <a:effectLst/>
        </p:spPr>
        <p:txBody>
          <a:bodyPr/>
          <a:lstStyle/>
          <a:p>
            <a:pPr algn="ctr">
              <a:defRPr/>
            </a:pPr>
            <a:r>
              <a:rPr lang="fr-FR" sz="1200" dirty="0">
                <a:solidFill>
                  <a:srgbClr val="FF3300"/>
                </a:solidFill>
                <a:latin typeface="Frutiger Roman" pitchFamily="34" charset="0"/>
                <a:cs typeface="+mn-cs"/>
              </a:rPr>
              <a:t>Document de travail non engageant ne pouvant être utilisé en dehors de la réunion où il est projeté</a:t>
            </a:r>
          </a:p>
        </p:txBody>
      </p:sp>
      <p:sp>
        <p:nvSpPr>
          <p:cNvPr id="2068" name="Rectangle 20"/>
          <p:cNvSpPr>
            <a:spLocks noGrp="1" noChangeArrowheads="1"/>
          </p:cNvSpPr>
          <p:nvPr>
            <p:ph type="ctrTitle"/>
          </p:nvPr>
        </p:nvSpPr>
        <p:spPr>
          <a:xfrm>
            <a:off x="1219200" y="2147888"/>
            <a:ext cx="7075488" cy="1211262"/>
          </a:xfrm>
        </p:spPr>
        <p:txBody>
          <a:bodyPr/>
          <a:lstStyle>
            <a:lvl1pPr>
              <a:defRPr sz="4500"/>
            </a:lvl1pPr>
          </a:lstStyle>
          <a:p>
            <a:r>
              <a:rPr lang="fr-FR"/>
              <a:t>Cliquez et modifiez le titre</a:t>
            </a:r>
          </a:p>
        </p:txBody>
      </p:sp>
      <p:sp>
        <p:nvSpPr>
          <p:cNvPr id="2069" name="Rectangle 21"/>
          <p:cNvSpPr>
            <a:spLocks noGrp="1" noChangeArrowheads="1"/>
          </p:cNvSpPr>
          <p:nvPr>
            <p:ph type="subTitle" idx="1"/>
          </p:nvPr>
        </p:nvSpPr>
        <p:spPr>
          <a:xfrm>
            <a:off x="1219200" y="3587750"/>
            <a:ext cx="7075488" cy="990600"/>
          </a:xfrm>
        </p:spPr>
        <p:txBody>
          <a:bodyPr/>
          <a:lstStyle>
            <a:lvl1pPr marL="0" indent="0">
              <a:buFontTx/>
              <a:buNone/>
              <a:defRPr sz="1900">
                <a:solidFill>
                  <a:srgbClr val="01794D"/>
                </a:solidFill>
                <a:latin typeface="GazdeFranceBold" pitchFamily="2" charset="0"/>
              </a:defRPr>
            </a:lvl1pPr>
          </a:lstStyle>
          <a:p>
            <a:r>
              <a:rPr lang="fr-FR"/>
              <a:t>Cliquez pour modifier le style des sous-titres du masque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31"/>
          <p:cNvSpPr>
            <a:spLocks noGrp="1" noChangeArrowheads="1"/>
          </p:cNvSpPr>
          <p:nvPr>
            <p:ph type="dt" sz="half" idx="10"/>
          </p:nvPr>
        </p:nvSpPr>
        <p:spPr>
          <a:xfrm>
            <a:off x="7380288" y="6356350"/>
            <a:ext cx="1382712" cy="152400"/>
          </a:xfrm>
        </p:spPr>
        <p:txBody>
          <a:bodyPr/>
          <a:lstStyle>
            <a:lvl1pPr algn="r">
              <a:defRPr/>
            </a:lvl1pPr>
          </a:lstStyle>
          <a:p>
            <a:pPr>
              <a:defRPr/>
            </a:pPr>
            <a:r>
              <a:rPr lang="fr-FR" dirty="0"/>
              <a:t>6 avril 2018</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lstStyle>
            <a:lvl1pPr algn="l">
              <a:defRPr sz="4000" b="1" cap="all"/>
            </a:lvl1pPr>
          </a:lstStyle>
          <a:p>
            <a:r>
              <a:rPr lang="fr-FR"/>
              <a:t>Cliquez pour modifier le style du titre</a:t>
            </a: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Cliquez pour modifier les styles du texte du masque</a:t>
            </a:r>
          </a:p>
        </p:txBody>
      </p:sp>
      <p:sp>
        <p:nvSpPr>
          <p:cNvPr id="4" name="Rectangle 31"/>
          <p:cNvSpPr>
            <a:spLocks noGrp="1" noChangeArrowheads="1"/>
          </p:cNvSpPr>
          <p:nvPr>
            <p:ph type="dt" sz="half" idx="10"/>
          </p:nvPr>
        </p:nvSpPr>
        <p:spPr>
          <a:ln/>
        </p:spPr>
        <p:txBody>
          <a:bodyPr/>
          <a:lstStyle>
            <a:lvl1pPr>
              <a:defRPr/>
            </a:lvl1pPr>
          </a:lstStyle>
          <a:p>
            <a:pPr algn="r">
              <a:defRPr/>
            </a:pPr>
            <a:r>
              <a:rPr lang="fr-FR" dirty="0"/>
              <a:t>6 avril 2018</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7200" y="1066800"/>
            <a:ext cx="4076700" cy="4800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86300" y="1066800"/>
            <a:ext cx="4076700" cy="4800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Rectangle 31"/>
          <p:cNvSpPr>
            <a:spLocks noGrp="1" noChangeArrowheads="1"/>
          </p:cNvSpPr>
          <p:nvPr>
            <p:ph type="dt" sz="half" idx="10"/>
          </p:nvPr>
        </p:nvSpPr>
        <p:spPr>
          <a:ln/>
        </p:spPr>
        <p:txBody>
          <a:bodyPr/>
          <a:lstStyle>
            <a:lvl1pPr>
              <a:defRPr/>
            </a:lvl1pPr>
          </a:lstStyle>
          <a:p>
            <a:pPr algn="r">
              <a:defRPr/>
            </a:pPr>
            <a:r>
              <a:rPr lang="fr-FR" dirty="0"/>
              <a:t>6 avril 2018</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Rectangle 31"/>
          <p:cNvSpPr>
            <a:spLocks noGrp="1" noChangeArrowheads="1"/>
          </p:cNvSpPr>
          <p:nvPr>
            <p:ph type="dt" sz="half" idx="10"/>
          </p:nvPr>
        </p:nvSpPr>
        <p:spPr>
          <a:ln/>
        </p:spPr>
        <p:txBody>
          <a:bodyPr/>
          <a:lstStyle>
            <a:lvl1pPr>
              <a:defRPr/>
            </a:lvl1pPr>
          </a:lstStyle>
          <a:p>
            <a:pPr algn="r">
              <a:defRPr/>
            </a:pPr>
            <a:r>
              <a:rPr lang="fr-FR" dirty="0"/>
              <a:t>6 avril 2018</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Rectangle 31"/>
          <p:cNvSpPr>
            <a:spLocks noGrp="1" noChangeArrowheads="1"/>
          </p:cNvSpPr>
          <p:nvPr>
            <p:ph type="dt" sz="half" idx="10"/>
          </p:nvPr>
        </p:nvSpPr>
        <p:spPr>
          <a:ln/>
        </p:spPr>
        <p:txBody>
          <a:bodyPr/>
          <a:lstStyle>
            <a:lvl1pPr>
              <a:defRPr/>
            </a:lvl1pPr>
          </a:lstStyle>
          <a:p>
            <a:pPr algn="r">
              <a:defRPr/>
            </a:pPr>
            <a:r>
              <a:rPr lang="fr-FR" dirty="0"/>
              <a:t>6 avril 2018</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31"/>
          <p:cNvSpPr>
            <a:spLocks noGrp="1" noChangeArrowheads="1"/>
          </p:cNvSpPr>
          <p:nvPr>
            <p:ph type="dt" sz="half" idx="10"/>
          </p:nvPr>
        </p:nvSpPr>
        <p:spPr>
          <a:ln/>
        </p:spPr>
        <p:txBody>
          <a:bodyPr/>
          <a:lstStyle>
            <a:lvl1pPr>
              <a:defRPr/>
            </a:lvl1pPr>
          </a:lstStyle>
          <a:p>
            <a:pPr algn="r">
              <a:defRPr/>
            </a:pPr>
            <a:r>
              <a:rPr lang="fr-FR" dirty="0"/>
              <a:t>6 avril 2018</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a:t>Cliquez pour modifier le style du titre</a:t>
            </a: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Rectangle 31"/>
          <p:cNvSpPr>
            <a:spLocks noGrp="1" noChangeArrowheads="1"/>
          </p:cNvSpPr>
          <p:nvPr>
            <p:ph type="dt" sz="half" idx="10"/>
          </p:nvPr>
        </p:nvSpPr>
        <p:spPr>
          <a:ln/>
        </p:spPr>
        <p:txBody>
          <a:bodyPr/>
          <a:lstStyle>
            <a:lvl1pPr>
              <a:defRPr/>
            </a:lvl1pPr>
          </a:lstStyle>
          <a:p>
            <a:pPr algn="r">
              <a:defRPr/>
            </a:pPr>
            <a:r>
              <a:rPr lang="fr-FR" dirty="0"/>
              <a:t>6 avril 2018</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a:t>Cliquez pour modifier le style du titre</a:t>
            </a: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Rectangle 31"/>
          <p:cNvSpPr>
            <a:spLocks noGrp="1" noChangeArrowheads="1"/>
          </p:cNvSpPr>
          <p:nvPr>
            <p:ph type="dt" sz="half" idx="10"/>
          </p:nvPr>
        </p:nvSpPr>
        <p:spPr>
          <a:ln/>
        </p:spPr>
        <p:txBody>
          <a:bodyPr/>
          <a:lstStyle>
            <a:lvl1pPr>
              <a:defRPr/>
            </a:lvl1pPr>
          </a:lstStyle>
          <a:p>
            <a:pPr algn="r">
              <a:defRPr/>
            </a:pPr>
            <a:r>
              <a:rPr lang="fr-FR" dirty="0"/>
              <a:t>6 avril 2018</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31"/>
          <p:cNvSpPr>
            <a:spLocks noGrp="1" noChangeArrowheads="1"/>
          </p:cNvSpPr>
          <p:nvPr>
            <p:ph type="dt" sz="half" idx="10"/>
          </p:nvPr>
        </p:nvSpPr>
        <p:spPr>
          <a:ln/>
        </p:spPr>
        <p:txBody>
          <a:bodyPr/>
          <a:lstStyle>
            <a:lvl1pPr>
              <a:defRPr/>
            </a:lvl1pPr>
          </a:lstStyle>
          <a:p>
            <a:pPr algn="r">
              <a:defRPr/>
            </a:pPr>
            <a:r>
              <a:rPr lang="fr-FR" dirty="0"/>
              <a:t>6 avril 2018</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86550" y="152400"/>
            <a:ext cx="2076450" cy="5715000"/>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7200" y="152400"/>
            <a:ext cx="6076950" cy="5715000"/>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31"/>
          <p:cNvSpPr>
            <a:spLocks noGrp="1" noChangeArrowheads="1"/>
          </p:cNvSpPr>
          <p:nvPr>
            <p:ph type="dt" sz="half" idx="10"/>
          </p:nvPr>
        </p:nvSpPr>
        <p:spPr>
          <a:ln/>
        </p:spPr>
        <p:txBody>
          <a:bodyPr/>
          <a:lstStyle>
            <a:lvl1pPr>
              <a:defRPr/>
            </a:lvl1pPr>
          </a:lstStyle>
          <a:p>
            <a:pPr algn="r">
              <a:defRPr/>
            </a:pPr>
            <a:r>
              <a:rPr lang="fr-FR" dirty="0"/>
              <a:t>6 avril 2018</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6" name="Rectangle 12"/>
          <p:cNvSpPr>
            <a:spLocks noChangeArrowheads="1"/>
          </p:cNvSpPr>
          <p:nvPr/>
        </p:nvSpPr>
        <p:spPr bwMode="auto">
          <a:xfrm>
            <a:off x="4999038" y="5602288"/>
            <a:ext cx="184150" cy="457200"/>
          </a:xfrm>
          <a:prstGeom prst="rect">
            <a:avLst/>
          </a:prstGeom>
          <a:noFill/>
          <a:ln w="9525">
            <a:noFill/>
            <a:miter lim="800000"/>
            <a:headEnd/>
            <a:tailEnd/>
          </a:ln>
          <a:effectLst/>
        </p:spPr>
        <p:txBody>
          <a:bodyPr wrap="none">
            <a:spAutoFit/>
          </a:bodyPr>
          <a:lstStyle/>
          <a:p>
            <a:pPr eaLnBrk="0" hangingPunct="0">
              <a:defRPr/>
            </a:pPr>
            <a:endParaRPr lang="fr-FR">
              <a:latin typeface="Times" charset="0"/>
              <a:cs typeface="+mn-cs"/>
            </a:endParaRPr>
          </a:p>
        </p:txBody>
      </p:sp>
      <p:sp>
        <p:nvSpPr>
          <p:cNvPr id="1055" name="Rectangle 31"/>
          <p:cNvSpPr>
            <a:spLocks noGrp="1" noChangeArrowheads="1"/>
          </p:cNvSpPr>
          <p:nvPr>
            <p:ph type="dt" sz="half" idx="2"/>
          </p:nvPr>
        </p:nvSpPr>
        <p:spPr bwMode="auto">
          <a:xfrm>
            <a:off x="7524328" y="6356350"/>
            <a:ext cx="1238672" cy="1524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eaLnBrk="0" hangingPunct="0">
              <a:defRPr sz="1000">
                <a:solidFill>
                  <a:srgbClr val="01794D"/>
                </a:solidFill>
                <a:latin typeface="Frutiger Bold" pitchFamily="34" charset="0"/>
                <a:cs typeface="+mn-cs"/>
              </a:defRPr>
            </a:lvl1pPr>
          </a:lstStyle>
          <a:p>
            <a:pPr>
              <a:defRPr/>
            </a:pPr>
            <a:r>
              <a:rPr lang="fr-FR"/>
              <a:t>4 avril 2012</a:t>
            </a:r>
            <a:endParaRPr lang="fr-FR" dirty="0"/>
          </a:p>
        </p:txBody>
      </p:sp>
      <p:sp>
        <p:nvSpPr>
          <p:cNvPr id="1056" name="Rectangle 32"/>
          <p:cNvSpPr>
            <a:spLocks noChangeArrowheads="1"/>
          </p:cNvSpPr>
          <p:nvPr/>
        </p:nvSpPr>
        <p:spPr bwMode="auto">
          <a:xfrm>
            <a:off x="5183188" y="6324600"/>
            <a:ext cx="685800" cy="228600"/>
          </a:xfrm>
          <a:prstGeom prst="rect">
            <a:avLst/>
          </a:prstGeom>
          <a:noFill/>
          <a:ln w="9525">
            <a:noFill/>
            <a:miter lim="800000"/>
            <a:headEnd/>
            <a:tailEnd/>
          </a:ln>
          <a:effectLst/>
        </p:spPr>
        <p:txBody>
          <a:bodyPr lIns="0" tIns="0" rIns="0" bIns="0"/>
          <a:lstStyle/>
          <a:p>
            <a:pPr eaLnBrk="0" hangingPunct="0">
              <a:defRPr/>
            </a:pPr>
            <a:r>
              <a:rPr lang="fr-FR" sz="1000" dirty="0">
                <a:solidFill>
                  <a:srgbClr val="01794D"/>
                </a:solidFill>
                <a:latin typeface="Frutiger Bold" pitchFamily="34" charset="0"/>
                <a:cs typeface="+mn-cs"/>
              </a:rPr>
              <a:t>Diapo </a:t>
            </a:r>
            <a:fld id="{B1BC5085-E990-4E4A-B110-D95AD2DEC460}" type="slidenum">
              <a:rPr lang="fr-FR" sz="1000">
                <a:solidFill>
                  <a:srgbClr val="01794D"/>
                </a:solidFill>
                <a:latin typeface="Frutiger Bold" pitchFamily="34" charset="0"/>
                <a:cs typeface="+mn-cs"/>
              </a:rPr>
              <a:pPr eaLnBrk="0" hangingPunct="0">
                <a:defRPr/>
              </a:pPr>
              <a:t>‹N°›</a:t>
            </a:fld>
            <a:endParaRPr lang="fr-FR" sz="1000" dirty="0">
              <a:solidFill>
                <a:srgbClr val="01794D"/>
              </a:solidFill>
              <a:latin typeface="Frutiger Bold" pitchFamily="34" charset="0"/>
              <a:cs typeface="+mn-cs"/>
            </a:endParaRPr>
          </a:p>
        </p:txBody>
      </p:sp>
      <p:sp>
        <p:nvSpPr>
          <p:cNvPr id="1057" name="Text Box 33"/>
          <p:cNvSpPr txBox="1">
            <a:spLocks noChangeArrowheads="1"/>
          </p:cNvSpPr>
          <p:nvPr/>
        </p:nvSpPr>
        <p:spPr bwMode="auto">
          <a:xfrm>
            <a:off x="228600" y="6262688"/>
            <a:ext cx="2914650" cy="246062"/>
          </a:xfrm>
          <a:prstGeom prst="rect">
            <a:avLst/>
          </a:prstGeom>
          <a:noFill/>
          <a:ln w="9525">
            <a:noFill/>
            <a:miter lim="800000"/>
            <a:headEnd/>
            <a:tailEnd/>
          </a:ln>
          <a:effectLst/>
        </p:spPr>
        <p:txBody>
          <a:bodyPr lIns="0" rIns="0">
            <a:spAutoFit/>
          </a:bodyPr>
          <a:lstStyle/>
          <a:p>
            <a:pPr>
              <a:spcBef>
                <a:spcPct val="50000"/>
              </a:spcBef>
              <a:defRPr/>
            </a:pPr>
            <a:r>
              <a:rPr lang="fr-FR" sz="1000" dirty="0">
                <a:solidFill>
                  <a:srgbClr val="01794D"/>
                </a:solidFill>
                <a:latin typeface="Frutiger Bold" pitchFamily="34" charset="0"/>
                <a:cs typeface="+mn-cs"/>
              </a:rPr>
              <a:t>GTG2007 – GT2</a:t>
            </a:r>
          </a:p>
        </p:txBody>
      </p:sp>
      <p:sp>
        <p:nvSpPr>
          <p:cNvPr id="1030" name="Rectangle 35"/>
          <p:cNvSpPr>
            <a:spLocks noGrp="1" noChangeArrowheads="1"/>
          </p:cNvSpPr>
          <p:nvPr>
            <p:ph type="title"/>
          </p:nvPr>
        </p:nvSpPr>
        <p:spPr bwMode="auto">
          <a:xfrm>
            <a:off x="228600" y="476672"/>
            <a:ext cx="8305800" cy="43772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fr-FR"/>
              <a:t>Cliquez et modifiez le titre</a:t>
            </a:r>
          </a:p>
        </p:txBody>
      </p:sp>
      <p:sp>
        <p:nvSpPr>
          <p:cNvPr id="1031" name="Rectangle 36"/>
          <p:cNvSpPr>
            <a:spLocks noGrp="1" noChangeArrowheads="1"/>
          </p:cNvSpPr>
          <p:nvPr>
            <p:ph type="body" idx="1"/>
          </p:nvPr>
        </p:nvSpPr>
        <p:spPr bwMode="auto">
          <a:xfrm>
            <a:off x="457200" y="1066800"/>
            <a:ext cx="8305800" cy="48006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061" name="Rectangle 37"/>
          <p:cNvSpPr>
            <a:spLocks noChangeArrowheads="1"/>
          </p:cNvSpPr>
          <p:nvPr/>
        </p:nvSpPr>
        <p:spPr bwMode="auto">
          <a:xfrm>
            <a:off x="838200" y="6553200"/>
            <a:ext cx="7620000" cy="457200"/>
          </a:xfrm>
          <a:prstGeom prst="rect">
            <a:avLst/>
          </a:prstGeom>
          <a:noFill/>
          <a:ln w="9525">
            <a:noFill/>
            <a:miter lim="800000"/>
            <a:headEnd/>
            <a:tailEnd/>
          </a:ln>
          <a:effectLst/>
        </p:spPr>
        <p:txBody>
          <a:bodyPr/>
          <a:lstStyle/>
          <a:p>
            <a:pPr algn="ctr">
              <a:defRPr/>
            </a:pPr>
            <a:r>
              <a:rPr lang="fr-FR" sz="1200">
                <a:solidFill>
                  <a:srgbClr val="FF3300"/>
                </a:solidFill>
                <a:latin typeface="Frutiger Roman" pitchFamily="34" charset="0"/>
                <a:cs typeface="+mn-cs"/>
              </a:rPr>
              <a:t>Document de travail non engageant ne pouvant être utilisé en dehors de la réunion où il est projeté</a:t>
            </a:r>
          </a:p>
        </p:txBody>
      </p:sp>
    </p:spTree>
  </p:cSld>
  <p:clrMap bg1="lt1" tx1="dk1" bg2="lt2" tx2="dk2" accent1="accent1" accent2="accent2" accent3="accent3" accent4="accent4" accent5="accent5" accent6="accent6" hlink="hlink" folHlink="folHlink"/>
  <p:sldLayoutIdLst>
    <p:sldLayoutId id="2147483890" r:id="rId1"/>
    <p:sldLayoutId id="2147483891" r:id="rId2"/>
    <p:sldLayoutId id="2147483881" r:id="rId3"/>
    <p:sldLayoutId id="2147483882" r:id="rId4"/>
    <p:sldLayoutId id="2147483883" r:id="rId5"/>
    <p:sldLayoutId id="2147483884" r:id="rId6"/>
    <p:sldLayoutId id="2147483885" r:id="rId7"/>
    <p:sldLayoutId id="2147483886" r:id="rId8"/>
    <p:sldLayoutId id="2147483887" r:id="rId9"/>
    <p:sldLayoutId id="2147483888" r:id="rId10"/>
    <p:sldLayoutId id="2147483889" r:id="rId11"/>
  </p:sldLayoutIdLst>
  <p:hf sldNum="0" hdr="0" ftr="0"/>
  <p:txStyles>
    <p:titleStyle>
      <a:lvl1pPr algn="l" rtl="0" eaLnBrk="0" fontAlgn="base" hangingPunct="0">
        <a:spcBef>
          <a:spcPct val="0"/>
        </a:spcBef>
        <a:spcAft>
          <a:spcPct val="0"/>
        </a:spcAft>
        <a:defRPr sz="2800">
          <a:solidFill>
            <a:srgbClr val="333399"/>
          </a:solidFill>
          <a:latin typeface="GazdefranceBold" pitchFamily="2" charset="0"/>
          <a:ea typeface="+mj-ea"/>
          <a:cs typeface="+mj-cs"/>
        </a:defRPr>
      </a:lvl1pPr>
      <a:lvl2pPr algn="l" rtl="0" eaLnBrk="0" fontAlgn="base" hangingPunct="0">
        <a:spcBef>
          <a:spcPct val="0"/>
        </a:spcBef>
        <a:spcAft>
          <a:spcPct val="0"/>
        </a:spcAft>
        <a:defRPr sz="2800">
          <a:solidFill>
            <a:srgbClr val="333399"/>
          </a:solidFill>
          <a:latin typeface="GazdefranceBold" pitchFamily="2" charset="0"/>
        </a:defRPr>
      </a:lvl2pPr>
      <a:lvl3pPr algn="l" rtl="0" eaLnBrk="0" fontAlgn="base" hangingPunct="0">
        <a:spcBef>
          <a:spcPct val="0"/>
        </a:spcBef>
        <a:spcAft>
          <a:spcPct val="0"/>
        </a:spcAft>
        <a:defRPr sz="2800">
          <a:solidFill>
            <a:srgbClr val="333399"/>
          </a:solidFill>
          <a:latin typeface="GazdefranceBold" pitchFamily="2" charset="0"/>
        </a:defRPr>
      </a:lvl3pPr>
      <a:lvl4pPr algn="l" rtl="0" eaLnBrk="0" fontAlgn="base" hangingPunct="0">
        <a:spcBef>
          <a:spcPct val="0"/>
        </a:spcBef>
        <a:spcAft>
          <a:spcPct val="0"/>
        </a:spcAft>
        <a:defRPr sz="2800">
          <a:solidFill>
            <a:srgbClr val="333399"/>
          </a:solidFill>
          <a:latin typeface="GazdefranceBold" pitchFamily="2" charset="0"/>
        </a:defRPr>
      </a:lvl4pPr>
      <a:lvl5pPr algn="l" rtl="0" eaLnBrk="0" fontAlgn="base" hangingPunct="0">
        <a:spcBef>
          <a:spcPct val="0"/>
        </a:spcBef>
        <a:spcAft>
          <a:spcPct val="0"/>
        </a:spcAft>
        <a:defRPr sz="2800">
          <a:solidFill>
            <a:srgbClr val="333399"/>
          </a:solidFill>
          <a:latin typeface="GazdefranceBold" pitchFamily="2" charset="0"/>
        </a:defRPr>
      </a:lvl5pPr>
      <a:lvl6pPr marL="457200" algn="l" rtl="0" fontAlgn="base">
        <a:spcBef>
          <a:spcPct val="0"/>
        </a:spcBef>
        <a:spcAft>
          <a:spcPct val="0"/>
        </a:spcAft>
        <a:defRPr sz="2400">
          <a:solidFill>
            <a:srgbClr val="333399"/>
          </a:solidFill>
          <a:latin typeface="GazdeFranceBold" pitchFamily="2" charset="0"/>
        </a:defRPr>
      </a:lvl6pPr>
      <a:lvl7pPr marL="914400" algn="l" rtl="0" fontAlgn="base">
        <a:spcBef>
          <a:spcPct val="0"/>
        </a:spcBef>
        <a:spcAft>
          <a:spcPct val="0"/>
        </a:spcAft>
        <a:defRPr sz="2400">
          <a:solidFill>
            <a:srgbClr val="333399"/>
          </a:solidFill>
          <a:latin typeface="GazdeFranceBold" pitchFamily="2" charset="0"/>
        </a:defRPr>
      </a:lvl7pPr>
      <a:lvl8pPr marL="1371600" algn="l" rtl="0" fontAlgn="base">
        <a:spcBef>
          <a:spcPct val="0"/>
        </a:spcBef>
        <a:spcAft>
          <a:spcPct val="0"/>
        </a:spcAft>
        <a:defRPr sz="2400">
          <a:solidFill>
            <a:srgbClr val="333399"/>
          </a:solidFill>
          <a:latin typeface="GazdeFranceBold" pitchFamily="2" charset="0"/>
        </a:defRPr>
      </a:lvl8pPr>
      <a:lvl9pPr marL="1828800" algn="l" rtl="0" fontAlgn="base">
        <a:spcBef>
          <a:spcPct val="0"/>
        </a:spcBef>
        <a:spcAft>
          <a:spcPct val="0"/>
        </a:spcAft>
        <a:defRPr sz="2400">
          <a:solidFill>
            <a:srgbClr val="333399"/>
          </a:solidFill>
          <a:latin typeface="GazdeFranceBold" pitchFamily="2" charset="0"/>
        </a:defRPr>
      </a:lvl9pPr>
    </p:titleStyle>
    <p:bodyStyle>
      <a:lvl1pPr marL="482600" indent="-482600" algn="l" rtl="0" eaLnBrk="0" fontAlgn="base" hangingPunct="0">
        <a:spcBef>
          <a:spcPct val="100000"/>
        </a:spcBef>
        <a:spcAft>
          <a:spcPct val="0"/>
        </a:spcAft>
        <a:buSzPct val="95000"/>
        <a:buChar char="•"/>
        <a:defRPr sz="2400">
          <a:solidFill>
            <a:srgbClr val="009999"/>
          </a:solidFill>
          <a:latin typeface="+mn-lt"/>
          <a:ea typeface="+mn-ea"/>
          <a:cs typeface="+mn-cs"/>
        </a:defRPr>
      </a:lvl1pPr>
      <a:lvl2pPr marL="958850" indent="-285750" algn="l" rtl="0" eaLnBrk="0" fontAlgn="base" hangingPunct="0">
        <a:lnSpc>
          <a:spcPct val="90000"/>
        </a:lnSpc>
        <a:spcBef>
          <a:spcPct val="50000"/>
        </a:spcBef>
        <a:spcAft>
          <a:spcPct val="0"/>
        </a:spcAft>
        <a:buChar char="o"/>
        <a:defRPr sz="2200">
          <a:solidFill>
            <a:srgbClr val="808080"/>
          </a:solidFill>
          <a:latin typeface="+mn-lt"/>
        </a:defRPr>
      </a:lvl2pPr>
      <a:lvl3pPr marL="1524000" indent="-279400" algn="l" rtl="0" eaLnBrk="0" fontAlgn="base" hangingPunct="0">
        <a:lnSpc>
          <a:spcPct val="120000"/>
        </a:lnSpc>
        <a:spcBef>
          <a:spcPct val="25000"/>
        </a:spcBef>
        <a:spcAft>
          <a:spcPct val="0"/>
        </a:spcAft>
        <a:buFont typeface="Wingdings" pitchFamily="2" charset="2"/>
        <a:buChar char="§"/>
        <a:defRPr sz="2000">
          <a:solidFill>
            <a:srgbClr val="C1B409"/>
          </a:solidFill>
          <a:latin typeface="+mn-lt"/>
        </a:defRPr>
      </a:lvl3pPr>
      <a:lvl4pPr marL="2006600" indent="-292100" algn="l" rtl="0" eaLnBrk="0" fontAlgn="base" hangingPunct="0">
        <a:lnSpc>
          <a:spcPct val="120000"/>
        </a:lnSpc>
        <a:spcBef>
          <a:spcPct val="25000"/>
        </a:spcBef>
        <a:spcAft>
          <a:spcPct val="0"/>
        </a:spcAft>
        <a:buFont typeface="Wingdings" pitchFamily="2" charset="2"/>
        <a:buChar char="ü"/>
        <a:defRPr>
          <a:solidFill>
            <a:srgbClr val="808080"/>
          </a:solidFill>
          <a:latin typeface="+mn-lt"/>
        </a:defRPr>
      </a:lvl4pPr>
      <a:lvl5pPr marL="2425700" indent="-228600" algn="l" rtl="0" eaLnBrk="0" fontAlgn="base" hangingPunct="0">
        <a:lnSpc>
          <a:spcPct val="140000"/>
        </a:lnSpc>
        <a:spcBef>
          <a:spcPct val="25000"/>
        </a:spcBef>
        <a:spcAft>
          <a:spcPct val="0"/>
        </a:spcAft>
        <a:buChar char="–"/>
        <a:defRPr sz="1600">
          <a:solidFill>
            <a:srgbClr val="4066D9"/>
          </a:solidFill>
          <a:latin typeface="+mn-lt"/>
        </a:defRPr>
      </a:lvl5pPr>
      <a:lvl6pPr marL="2882900" indent="-228600" algn="l" rtl="0" fontAlgn="base">
        <a:lnSpc>
          <a:spcPct val="140000"/>
        </a:lnSpc>
        <a:spcBef>
          <a:spcPct val="25000"/>
        </a:spcBef>
        <a:spcAft>
          <a:spcPct val="0"/>
        </a:spcAft>
        <a:buChar char="–"/>
        <a:defRPr sz="1600">
          <a:solidFill>
            <a:srgbClr val="4066D9"/>
          </a:solidFill>
          <a:latin typeface="+mn-lt"/>
        </a:defRPr>
      </a:lvl6pPr>
      <a:lvl7pPr marL="3340100" indent="-228600" algn="l" rtl="0" fontAlgn="base">
        <a:lnSpc>
          <a:spcPct val="140000"/>
        </a:lnSpc>
        <a:spcBef>
          <a:spcPct val="25000"/>
        </a:spcBef>
        <a:spcAft>
          <a:spcPct val="0"/>
        </a:spcAft>
        <a:buChar char="–"/>
        <a:defRPr sz="1600">
          <a:solidFill>
            <a:srgbClr val="4066D9"/>
          </a:solidFill>
          <a:latin typeface="+mn-lt"/>
        </a:defRPr>
      </a:lvl7pPr>
      <a:lvl8pPr marL="3797300" indent="-228600" algn="l" rtl="0" fontAlgn="base">
        <a:lnSpc>
          <a:spcPct val="140000"/>
        </a:lnSpc>
        <a:spcBef>
          <a:spcPct val="25000"/>
        </a:spcBef>
        <a:spcAft>
          <a:spcPct val="0"/>
        </a:spcAft>
        <a:buChar char="–"/>
        <a:defRPr sz="1600">
          <a:solidFill>
            <a:srgbClr val="4066D9"/>
          </a:solidFill>
          <a:latin typeface="+mn-lt"/>
        </a:defRPr>
      </a:lvl8pPr>
      <a:lvl9pPr marL="4254500" indent="-228600" algn="l" rtl="0" fontAlgn="base">
        <a:lnSpc>
          <a:spcPct val="140000"/>
        </a:lnSpc>
        <a:spcBef>
          <a:spcPct val="25000"/>
        </a:spcBef>
        <a:spcAft>
          <a:spcPct val="0"/>
        </a:spcAft>
        <a:buChar char="–"/>
        <a:defRPr sz="1600">
          <a:solidFill>
            <a:srgbClr val="4066D9"/>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381000" y="980729"/>
            <a:ext cx="8534400" cy="439296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lgn="ctr" eaLnBrk="0" hangingPunct="0"/>
            <a:r>
              <a:rPr kumimoji="0" lang="fr-FR" sz="3600" b="0" i="0" u="none" strike="noStrike" kern="0" cap="none" spc="0" normalizeH="0" baseline="0" noProof="0" dirty="0">
                <a:ln>
                  <a:noFill/>
                </a:ln>
                <a:solidFill>
                  <a:srgbClr val="333399"/>
                </a:solidFill>
                <a:effectLst/>
                <a:uLnTx/>
                <a:uFillTx/>
                <a:latin typeface="Frutiger Bold" pitchFamily="34" charset="0"/>
                <a:ea typeface="+mj-ea"/>
                <a:cs typeface="+mj-cs"/>
              </a:rPr>
              <a:t>GT2 - 31 mai 2022</a:t>
            </a:r>
            <a:endParaRPr kumimoji="0" lang="fr-FR" sz="3600" b="0" i="0" u="none" strike="noStrike" kern="0" cap="none" spc="0" normalizeH="0" noProof="0" dirty="0">
              <a:ln>
                <a:noFill/>
              </a:ln>
              <a:solidFill>
                <a:srgbClr val="333399"/>
              </a:solidFill>
              <a:effectLst/>
              <a:uLnTx/>
              <a:uFillTx/>
              <a:latin typeface="Frutiger Bold" pitchFamily="34" charset="0"/>
              <a:ea typeface="+mj-ea"/>
              <a:cs typeface="+mj-cs"/>
            </a:endParaRPr>
          </a:p>
          <a:p>
            <a:pPr lvl="0" algn="ctr" eaLnBrk="0" hangingPunct="0"/>
            <a:br>
              <a:rPr kumimoji="0" lang="fr-FR" sz="3600" b="0" i="0" u="none" strike="noStrike" kern="0" cap="none" spc="0" normalizeH="0" baseline="0" noProof="0" dirty="0">
                <a:ln>
                  <a:noFill/>
                </a:ln>
                <a:solidFill>
                  <a:srgbClr val="333399"/>
                </a:solidFill>
                <a:effectLst/>
                <a:uLnTx/>
                <a:uFillTx/>
                <a:latin typeface="Frutiger Bold" pitchFamily="34" charset="0"/>
                <a:ea typeface="+mj-ea"/>
                <a:cs typeface="+mj-cs"/>
              </a:rPr>
            </a:br>
            <a:br>
              <a:rPr kumimoji="0" lang="fr-FR" sz="3600" b="0" i="0" u="none" strike="noStrike" kern="0" cap="none" spc="0" normalizeH="0" baseline="0" noProof="0" dirty="0">
                <a:ln>
                  <a:noFill/>
                </a:ln>
                <a:solidFill>
                  <a:srgbClr val="333399"/>
                </a:solidFill>
                <a:effectLst/>
                <a:uLnTx/>
                <a:uFillTx/>
                <a:latin typeface="Frutiger Bold" pitchFamily="34" charset="0"/>
                <a:ea typeface="+mj-ea"/>
                <a:cs typeface="+mj-cs"/>
              </a:rPr>
            </a:br>
            <a:r>
              <a:rPr kumimoji="0" lang="fr-FR" sz="4800" b="0" i="0" u="none" strike="noStrike" kern="0" cap="none" spc="0" normalizeH="0" baseline="0" noProof="0" dirty="0">
                <a:ln>
                  <a:noFill/>
                </a:ln>
                <a:solidFill>
                  <a:srgbClr val="333399"/>
                </a:solidFill>
                <a:effectLst/>
                <a:uLnTx/>
                <a:uFillTx/>
                <a:latin typeface="Frutiger Bold" pitchFamily="34" charset="0"/>
                <a:ea typeface="+mj-ea"/>
                <a:cs typeface="+mj-cs"/>
              </a:rPr>
              <a:t> Indicateurs de </a:t>
            </a:r>
            <a:r>
              <a:rPr lang="fr-FR" sz="4800" kern="0" dirty="0">
                <a:solidFill>
                  <a:srgbClr val="333399"/>
                </a:solidFill>
                <a:latin typeface="Frutiger Bold" pitchFamily="34" charset="0"/>
                <a:ea typeface="+mj-ea"/>
                <a:cs typeface="+mj-cs"/>
              </a:rPr>
              <a:t>suivi de </a:t>
            </a:r>
          </a:p>
          <a:p>
            <a:pPr lvl="0" algn="ctr" eaLnBrk="0" hangingPunct="0"/>
            <a:r>
              <a:rPr lang="fr-FR" sz="4800" kern="0" dirty="0">
                <a:solidFill>
                  <a:srgbClr val="333399"/>
                </a:solidFill>
                <a:latin typeface="Frutiger Bold" pitchFamily="34" charset="0"/>
                <a:ea typeface="+mj-ea"/>
                <a:cs typeface="+mj-cs"/>
              </a:rPr>
              <a:t>l’évolution des </a:t>
            </a:r>
            <a:r>
              <a:rPr kumimoji="0" lang="fr-FR" sz="4800" b="0" i="0" u="none" strike="noStrike" kern="0" cap="none" spc="0" normalizeH="0" baseline="0" noProof="0" dirty="0">
                <a:ln>
                  <a:noFill/>
                </a:ln>
                <a:solidFill>
                  <a:srgbClr val="333399"/>
                </a:solidFill>
                <a:effectLst/>
                <a:uLnTx/>
                <a:uFillTx/>
                <a:latin typeface="Frutiger Bold" pitchFamily="34" charset="0"/>
                <a:ea typeface="+mj-ea"/>
                <a:cs typeface="+mj-cs"/>
              </a:rPr>
              <a:t>CAR déclarées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latin typeface="Frutiger Bold" pitchFamily="34" charset="0"/>
              </a:rPr>
              <a:t>Rappel de la définition des indicateurs</a:t>
            </a:r>
          </a:p>
        </p:txBody>
      </p:sp>
      <p:sp>
        <p:nvSpPr>
          <p:cNvPr id="3" name="Espace réservé du contenu 2"/>
          <p:cNvSpPr>
            <a:spLocks noGrp="1"/>
          </p:cNvSpPr>
          <p:nvPr>
            <p:ph idx="1"/>
          </p:nvPr>
        </p:nvSpPr>
        <p:spPr>
          <a:xfrm>
            <a:off x="457200" y="1196752"/>
            <a:ext cx="8305800" cy="4824536"/>
          </a:xfrm>
        </p:spPr>
        <p:txBody>
          <a:bodyPr/>
          <a:lstStyle/>
          <a:p>
            <a:pPr marL="360363" indent="-360363" algn="just"/>
            <a:r>
              <a:rPr lang="fr-FR" sz="2000" dirty="0"/>
              <a:t>Lors de la mise en service d’un PCE au cours de l’année N, le fournisseur estime et déclare la valeur de la CAR qui sera utilisée jusqu’à ce qu’une nouvelle CAR puisse être calculée.</a:t>
            </a:r>
          </a:p>
          <a:p>
            <a:pPr marL="360363" indent="-360363" algn="just"/>
            <a:r>
              <a:rPr lang="fr-FR" sz="2000" dirty="0"/>
              <a:t>Afin de pouvoir contrôler la qualité de ces CAR déclarées, et mettre en évidence d’éventuelles sur- ou sous-estimations systématiques des CAR déclarées, le GT2 a retenu le suivi des 2 indicateurs suivants :</a:t>
            </a:r>
          </a:p>
          <a:p>
            <a:pPr lvl="1" algn="just">
              <a:lnSpc>
                <a:spcPct val="100000"/>
              </a:lnSpc>
              <a:spcBef>
                <a:spcPts val="1200"/>
              </a:spcBef>
            </a:pPr>
            <a:r>
              <a:rPr lang="fr-FR" sz="1800" b="1" dirty="0"/>
              <a:t>Indicateur 1 : </a:t>
            </a:r>
            <a:r>
              <a:rPr lang="fr-FR" sz="1800" dirty="0"/>
              <a:t>pour les PCE 6M et 1M mis en service il y a entre 12 et 18 mois environ, comparer la valeur des CAR déclarées à l’époque à la valeur des premières CAR calculées après la mise en service</a:t>
            </a:r>
          </a:p>
          <a:p>
            <a:pPr lvl="1" algn="just">
              <a:lnSpc>
                <a:spcPct val="100000"/>
              </a:lnSpc>
              <a:spcBef>
                <a:spcPts val="1200"/>
              </a:spcBef>
            </a:pPr>
            <a:r>
              <a:rPr lang="fr-FR" sz="1800" b="1" dirty="0"/>
              <a:t>Indicateur 3 :</a:t>
            </a:r>
            <a:r>
              <a:rPr lang="fr-FR" sz="1800" dirty="0"/>
              <a:t> en cas de reprise d’un PCE actif, comparer la CAR calculée précédemment avec la CAR déclarée par le nouveau fournisseur.</a:t>
            </a:r>
          </a:p>
          <a:p>
            <a:pPr algn="just"/>
            <a:endParaRPr lang="fr-FR" sz="2000" dirty="0"/>
          </a:p>
          <a:p>
            <a:pPr marL="0" indent="0" algn="just"/>
            <a:endParaRPr lang="fr-FR" sz="2000" dirty="0"/>
          </a:p>
          <a:p>
            <a:pPr marL="0" indent="0" algn="just">
              <a:buNone/>
            </a:pPr>
            <a:endParaRPr lang="fr-FR" sz="2000" dirty="0"/>
          </a:p>
          <a:p>
            <a:pPr algn="just"/>
            <a:endParaRPr lang="fr-FR" sz="2000" dirty="0"/>
          </a:p>
        </p:txBody>
      </p:sp>
      <p:sp>
        <p:nvSpPr>
          <p:cNvPr id="4" name="Espace réservé de la date 3"/>
          <p:cNvSpPr>
            <a:spLocks noGrp="1"/>
          </p:cNvSpPr>
          <p:nvPr>
            <p:ph type="dt" sz="half" idx="10"/>
          </p:nvPr>
        </p:nvSpPr>
        <p:spPr/>
        <p:txBody>
          <a:bodyPr/>
          <a:lstStyle/>
          <a:p>
            <a:pPr>
              <a:defRPr/>
            </a:pPr>
            <a:r>
              <a:rPr lang="fr-FR" dirty="0"/>
              <a:t>31 mai 2022</a:t>
            </a:r>
          </a:p>
        </p:txBody>
      </p:sp>
      <p:cxnSp>
        <p:nvCxnSpPr>
          <p:cNvPr id="6" name="Connecteur droit 5">
            <a:extLst>
              <a:ext uri="{FF2B5EF4-FFF2-40B4-BE49-F238E27FC236}">
                <a16:creationId xmlns:a16="http://schemas.microsoft.com/office/drawing/2014/main" id="{4A408AE0-95FC-4C60-AEA5-0DB82003CF47}"/>
              </a:ext>
            </a:extLst>
          </p:cNvPr>
          <p:cNvCxnSpPr>
            <a:cxnSpLocks/>
          </p:cNvCxnSpPr>
          <p:nvPr/>
        </p:nvCxnSpPr>
        <p:spPr bwMode="auto">
          <a:xfrm>
            <a:off x="2699792" y="5949280"/>
            <a:ext cx="525658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25" name="ZoneTexte 24">
            <a:extLst>
              <a:ext uri="{FF2B5EF4-FFF2-40B4-BE49-F238E27FC236}">
                <a16:creationId xmlns:a16="http://schemas.microsoft.com/office/drawing/2014/main" id="{4BFA517C-4320-49C3-B18F-B7A0BB3BFEA0}"/>
              </a:ext>
            </a:extLst>
          </p:cNvPr>
          <p:cNvSpPr txBox="1"/>
          <p:nvPr/>
        </p:nvSpPr>
        <p:spPr>
          <a:xfrm>
            <a:off x="3238926" y="5230361"/>
            <a:ext cx="1165860" cy="430887"/>
          </a:xfrm>
          <a:prstGeom prst="rect">
            <a:avLst/>
          </a:prstGeom>
          <a:noFill/>
        </p:spPr>
        <p:txBody>
          <a:bodyPr wrap="square" rtlCol="0">
            <a:spAutoFit/>
          </a:bodyPr>
          <a:lstStyle/>
          <a:p>
            <a:r>
              <a:rPr lang="fr-FR" sz="1100" dirty="0"/>
              <a:t>CAR CALC N-1</a:t>
            </a:r>
          </a:p>
          <a:p>
            <a:r>
              <a:rPr lang="fr-FR" sz="1100" dirty="0"/>
              <a:t>(période 1an)</a:t>
            </a:r>
          </a:p>
        </p:txBody>
      </p:sp>
      <p:sp>
        <p:nvSpPr>
          <p:cNvPr id="26" name="ZoneTexte 25">
            <a:extLst>
              <a:ext uri="{FF2B5EF4-FFF2-40B4-BE49-F238E27FC236}">
                <a16:creationId xmlns:a16="http://schemas.microsoft.com/office/drawing/2014/main" id="{68F655E3-FE18-46FE-AC61-644E9557B2DB}"/>
              </a:ext>
            </a:extLst>
          </p:cNvPr>
          <p:cNvSpPr txBox="1"/>
          <p:nvPr/>
        </p:nvSpPr>
        <p:spPr>
          <a:xfrm>
            <a:off x="4644008" y="5157192"/>
            <a:ext cx="1126960" cy="600164"/>
          </a:xfrm>
          <a:prstGeom prst="rect">
            <a:avLst/>
          </a:prstGeom>
          <a:noFill/>
        </p:spPr>
        <p:txBody>
          <a:bodyPr wrap="square" rtlCol="0">
            <a:spAutoFit/>
          </a:bodyPr>
          <a:lstStyle/>
          <a:p>
            <a:r>
              <a:rPr lang="fr-FR" sz="1100" dirty="0"/>
              <a:t>Requêtage CAR de MES (période 6 mois)</a:t>
            </a:r>
          </a:p>
        </p:txBody>
      </p:sp>
      <p:sp>
        <p:nvSpPr>
          <p:cNvPr id="27" name="ZoneTexte 26">
            <a:extLst>
              <a:ext uri="{FF2B5EF4-FFF2-40B4-BE49-F238E27FC236}">
                <a16:creationId xmlns:a16="http://schemas.microsoft.com/office/drawing/2014/main" id="{F2AAB607-9E32-47DB-80F7-286460DD04EA}"/>
              </a:ext>
            </a:extLst>
          </p:cNvPr>
          <p:cNvSpPr txBox="1"/>
          <p:nvPr/>
        </p:nvSpPr>
        <p:spPr>
          <a:xfrm>
            <a:off x="5940151" y="5230361"/>
            <a:ext cx="1499765" cy="430887"/>
          </a:xfrm>
          <a:prstGeom prst="rect">
            <a:avLst/>
          </a:prstGeom>
          <a:noFill/>
        </p:spPr>
        <p:txBody>
          <a:bodyPr wrap="square" rtlCol="0">
            <a:spAutoFit/>
          </a:bodyPr>
          <a:lstStyle/>
          <a:p>
            <a:r>
              <a:rPr lang="fr-FR" sz="1100" dirty="0"/>
              <a:t>CAR CALC N+1 (période 1an)</a:t>
            </a:r>
          </a:p>
        </p:txBody>
      </p:sp>
      <p:sp>
        <p:nvSpPr>
          <p:cNvPr id="32" name="Accolade fermante 31">
            <a:extLst>
              <a:ext uri="{FF2B5EF4-FFF2-40B4-BE49-F238E27FC236}">
                <a16:creationId xmlns:a16="http://schemas.microsoft.com/office/drawing/2014/main" id="{BDA3ACA9-2B9B-46E6-A6BD-7242D0F49AEE}"/>
              </a:ext>
            </a:extLst>
          </p:cNvPr>
          <p:cNvSpPr/>
          <p:nvPr/>
        </p:nvSpPr>
        <p:spPr bwMode="auto">
          <a:xfrm rot="16200000">
            <a:off x="6519117" y="4905165"/>
            <a:ext cx="216024" cy="1872206"/>
          </a:xfrm>
          <a:prstGeom prst="rightBrac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2400" b="0" i="0" u="none" strike="noStrike" cap="none" normalizeH="0" baseline="0">
              <a:ln>
                <a:noFill/>
              </a:ln>
              <a:solidFill>
                <a:schemeClr val="tx1"/>
              </a:solidFill>
              <a:effectLst/>
              <a:latin typeface="Times New Roman" pitchFamily="18" charset="0"/>
            </a:endParaRPr>
          </a:p>
        </p:txBody>
      </p:sp>
      <p:sp>
        <p:nvSpPr>
          <p:cNvPr id="33" name="Accolade fermante 32">
            <a:extLst>
              <a:ext uri="{FF2B5EF4-FFF2-40B4-BE49-F238E27FC236}">
                <a16:creationId xmlns:a16="http://schemas.microsoft.com/office/drawing/2014/main" id="{A6804E44-53C4-4ACC-A205-4535592AE5F5}"/>
              </a:ext>
            </a:extLst>
          </p:cNvPr>
          <p:cNvSpPr/>
          <p:nvPr/>
        </p:nvSpPr>
        <p:spPr bwMode="auto">
          <a:xfrm rot="16200000">
            <a:off x="3713844" y="4905165"/>
            <a:ext cx="216024" cy="1872206"/>
          </a:xfrm>
          <a:prstGeom prst="rightBrac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2400" b="0" i="0" u="none" strike="noStrike" cap="none" normalizeH="0" baseline="0">
              <a:ln>
                <a:noFill/>
              </a:ln>
              <a:solidFill>
                <a:schemeClr val="tx1"/>
              </a:solidFill>
              <a:effectLst/>
              <a:latin typeface="Times New Roman" pitchFamily="18" charset="0"/>
            </a:endParaRPr>
          </a:p>
        </p:txBody>
      </p:sp>
      <p:sp>
        <p:nvSpPr>
          <p:cNvPr id="34" name="Accolade fermante 33">
            <a:extLst>
              <a:ext uri="{FF2B5EF4-FFF2-40B4-BE49-F238E27FC236}">
                <a16:creationId xmlns:a16="http://schemas.microsoft.com/office/drawing/2014/main" id="{6B112CE6-769A-4693-A71F-DBE4546B93F3}"/>
              </a:ext>
            </a:extLst>
          </p:cNvPr>
          <p:cNvSpPr/>
          <p:nvPr/>
        </p:nvSpPr>
        <p:spPr bwMode="auto">
          <a:xfrm rot="16200000">
            <a:off x="5124030" y="5382284"/>
            <a:ext cx="216024" cy="917967"/>
          </a:xfrm>
          <a:prstGeom prst="rightBrac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2400" b="0" i="0" u="none" strike="noStrike" cap="none" normalizeH="0" baseline="0">
              <a:ln>
                <a:noFill/>
              </a:ln>
              <a:solidFill>
                <a:schemeClr val="tx1"/>
              </a:solidFill>
              <a:effectLst/>
              <a:latin typeface="Times New Roman" pitchFamily="18" charset="0"/>
            </a:endParaRPr>
          </a:p>
        </p:txBody>
      </p:sp>
      <p:sp>
        <p:nvSpPr>
          <p:cNvPr id="35" name="Flèche : courbe vers le haut 34">
            <a:extLst>
              <a:ext uri="{FF2B5EF4-FFF2-40B4-BE49-F238E27FC236}">
                <a16:creationId xmlns:a16="http://schemas.microsoft.com/office/drawing/2014/main" id="{05437433-3DD6-482E-A019-452A737D946C}"/>
              </a:ext>
            </a:extLst>
          </p:cNvPr>
          <p:cNvSpPr/>
          <p:nvPr/>
        </p:nvSpPr>
        <p:spPr bwMode="auto">
          <a:xfrm>
            <a:off x="5292080" y="6021288"/>
            <a:ext cx="1368152" cy="144016"/>
          </a:xfrm>
          <a:prstGeom prst="curvedUp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2400" b="0" i="0" u="none" strike="noStrike" cap="none" normalizeH="0" baseline="0">
              <a:ln>
                <a:noFill/>
              </a:ln>
              <a:solidFill>
                <a:schemeClr val="tx1"/>
              </a:solidFill>
              <a:effectLst/>
              <a:latin typeface="Times New Roman" pitchFamily="18" charset="0"/>
            </a:endParaRPr>
          </a:p>
        </p:txBody>
      </p:sp>
      <p:sp>
        <p:nvSpPr>
          <p:cNvPr id="36" name="Flèche : courbe vers le haut 35">
            <a:extLst>
              <a:ext uri="{FF2B5EF4-FFF2-40B4-BE49-F238E27FC236}">
                <a16:creationId xmlns:a16="http://schemas.microsoft.com/office/drawing/2014/main" id="{8EF475B9-0E81-46BC-962A-B8C1ACB10A03}"/>
              </a:ext>
            </a:extLst>
          </p:cNvPr>
          <p:cNvSpPr/>
          <p:nvPr/>
        </p:nvSpPr>
        <p:spPr bwMode="auto">
          <a:xfrm>
            <a:off x="3821856" y="6022082"/>
            <a:ext cx="1368152" cy="144016"/>
          </a:xfrm>
          <a:prstGeom prst="curvedUp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2400" b="0" i="0" u="none" strike="noStrike" cap="none" normalizeH="0" baseline="0">
              <a:ln>
                <a:noFill/>
              </a:ln>
              <a:solidFill>
                <a:schemeClr val="tx1"/>
              </a:solidFill>
              <a:effectLst/>
              <a:latin typeface="Times New Roman" pitchFamily="18" charset="0"/>
            </a:endParaRPr>
          </a:p>
        </p:txBody>
      </p:sp>
      <p:sp>
        <p:nvSpPr>
          <p:cNvPr id="37" name="ZoneTexte 36">
            <a:extLst>
              <a:ext uri="{FF2B5EF4-FFF2-40B4-BE49-F238E27FC236}">
                <a16:creationId xmlns:a16="http://schemas.microsoft.com/office/drawing/2014/main" id="{00223EBF-28E7-445F-B448-50612FB7F0BA}"/>
              </a:ext>
            </a:extLst>
          </p:cNvPr>
          <p:cNvSpPr txBox="1"/>
          <p:nvPr/>
        </p:nvSpPr>
        <p:spPr>
          <a:xfrm>
            <a:off x="4086994" y="6106506"/>
            <a:ext cx="1499765" cy="261610"/>
          </a:xfrm>
          <a:prstGeom prst="rect">
            <a:avLst/>
          </a:prstGeom>
          <a:noFill/>
        </p:spPr>
        <p:txBody>
          <a:bodyPr wrap="square" rtlCol="0">
            <a:spAutoFit/>
          </a:bodyPr>
          <a:lstStyle/>
          <a:p>
            <a:r>
              <a:rPr lang="fr-FR" sz="1100" dirty="0"/>
              <a:t>Indicateur 3 </a:t>
            </a:r>
          </a:p>
        </p:txBody>
      </p:sp>
      <p:sp>
        <p:nvSpPr>
          <p:cNvPr id="38" name="ZoneTexte 37">
            <a:extLst>
              <a:ext uri="{FF2B5EF4-FFF2-40B4-BE49-F238E27FC236}">
                <a16:creationId xmlns:a16="http://schemas.microsoft.com/office/drawing/2014/main" id="{9FE8B18A-B1A8-488E-9390-B894234978A4}"/>
              </a:ext>
            </a:extLst>
          </p:cNvPr>
          <p:cNvSpPr txBox="1"/>
          <p:nvPr/>
        </p:nvSpPr>
        <p:spPr>
          <a:xfrm>
            <a:off x="5583923" y="6106506"/>
            <a:ext cx="1499765" cy="261610"/>
          </a:xfrm>
          <a:prstGeom prst="rect">
            <a:avLst/>
          </a:prstGeom>
          <a:noFill/>
        </p:spPr>
        <p:txBody>
          <a:bodyPr wrap="square" rtlCol="0">
            <a:spAutoFit/>
          </a:bodyPr>
          <a:lstStyle/>
          <a:p>
            <a:r>
              <a:rPr lang="fr-FR" sz="1100" dirty="0"/>
              <a:t>Indicateur 1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539552" y="1340768"/>
            <a:ext cx="7848872" cy="4536504"/>
          </a:xfrm>
        </p:spPr>
        <p:txBody>
          <a:bodyPr/>
          <a:lstStyle/>
          <a:p>
            <a:pPr algn="just">
              <a:spcBef>
                <a:spcPts val="1200"/>
              </a:spcBef>
            </a:pPr>
            <a:r>
              <a:rPr lang="fr-FR" sz="2000" b="1" dirty="0"/>
              <a:t>Indicateur 1 : </a:t>
            </a:r>
            <a:r>
              <a:rPr lang="fr-FR" sz="2000" dirty="0"/>
              <a:t>pour les PCE 6M et 1M mis en service il y a entre 12 et 18 mois environ, comparer la valeur des CAR déclarées à l’époque à la valeur des premières CAR calculées après la mise en service</a:t>
            </a:r>
          </a:p>
          <a:p>
            <a:pPr lvl="1" algn="just">
              <a:spcBef>
                <a:spcPts val="1200"/>
              </a:spcBef>
            </a:pPr>
            <a:r>
              <a:rPr lang="fr-FR" sz="1800" dirty="0"/>
              <a:t>Pour l’ensemble des fournisseurs, la CAR déclarée moyenne sur la période du 01/07/2020 au 31/12/2020 vaut </a:t>
            </a:r>
            <a:r>
              <a:rPr lang="fr-FR" sz="1800" b="1" dirty="0"/>
              <a:t>11 659 kWh </a:t>
            </a:r>
            <a:r>
              <a:rPr lang="fr-FR" sz="1800" dirty="0"/>
              <a:t>et la première CAR calculée moyenne un an après vaut 11 948 kWh (+2,5%)</a:t>
            </a:r>
          </a:p>
          <a:p>
            <a:pPr marL="1252538" lvl="2" indent="-261938" algn="just">
              <a:spcBef>
                <a:spcPts val="1200"/>
              </a:spcBef>
            </a:pPr>
            <a:r>
              <a:rPr lang="fr-FR" sz="1800" dirty="0"/>
              <a:t>Il y a un an : CAR moyenne déclarée de 11 909 kWh et première CAR calculée N+1 de 12 446 kWh (+4,5%)</a:t>
            </a:r>
          </a:p>
          <a:p>
            <a:pPr algn="just">
              <a:spcBef>
                <a:spcPts val="1200"/>
              </a:spcBef>
            </a:pPr>
            <a:r>
              <a:rPr lang="fr-FR" sz="2000" dirty="0"/>
              <a:t>Par rapport à l’année précédente, les CAR déclarées moyennes diminuent d’environ -250 kWh, et les premières CAR calculées subissent une baisse plus importante d’environ -500 kWh </a:t>
            </a:r>
            <a:r>
              <a:rPr lang="fr-FR" sz="2000" dirty="0">
                <a:sym typeface="Wingdings" panose="05000000000000000000" pitchFamily="2" charset="2"/>
              </a:rPr>
              <a:t> l’écart entre les premières et les secondes est divisé pratiquement par 2.</a:t>
            </a:r>
            <a:endParaRPr lang="fr-FR" sz="2000" dirty="0"/>
          </a:p>
          <a:p>
            <a:pPr algn="just"/>
            <a:endParaRPr lang="fr-FR" sz="2000" dirty="0"/>
          </a:p>
          <a:p>
            <a:pPr marL="0" indent="0" algn="just"/>
            <a:endParaRPr lang="fr-FR" sz="2000" dirty="0"/>
          </a:p>
          <a:p>
            <a:pPr marL="0" indent="0" algn="just">
              <a:buNone/>
            </a:pPr>
            <a:endParaRPr lang="fr-FR" sz="2000" dirty="0"/>
          </a:p>
          <a:p>
            <a:pPr algn="just"/>
            <a:endParaRPr lang="fr-FR" sz="2000" dirty="0"/>
          </a:p>
        </p:txBody>
      </p:sp>
      <p:sp>
        <p:nvSpPr>
          <p:cNvPr id="4" name="Espace réservé de la date 3"/>
          <p:cNvSpPr>
            <a:spLocks noGrp="1"/>
          </p:cNvSpPr>
          <p:nvPr>
            <p:ph type="dt" sz="half" idx="10"/>
          </p:nvPr>
        </p:nvSpPr>
        <p:spPr/>
        <p:txBody>
          <a:bodyPr/>
          <a:lstStyle/>
          <a:p>
            <a:pPr>
              <a:defRPr/>
            </a:pPr>
            <a:r>
              <a:rPr lang="fr-FR" dirty="0"/>
              <a:t>31 mai 2022</a:t>
            </a:r>
          </a:p>
        </p:txBody>
      </p:sp>
      <p:sp>
        <p:nvSpPr>
          <p:cNvPr id="6" name="Titre 1"/>
          <p:cNvSpPr>
            <a:spLocks noGrp="1"/>
          </p:cNvSpPr>
          <p:nvPr>
            <p:ph type="title"/>
          </p:nvPr>
        </p:nvSpPr>
        <p:spPr>
          <a:xfrm>
            <a:off x="228600" y="476672"/>
            <a:ext cx="8305800" cy="437728"/>
          </a:xfrm>
        </p:spPr>
        <p:txBody>
          <a:bodyPr/>
          <a:lstStyle/>
          <a:p>
            <a:r>
              <a:rPr lang="fr-FR" dirty="0">
                <a:latin typeface="Frutiger Bold" pitchFamily="34" charset="0"/>
              </a:rPr>
              <a:t>Évolution de l’indicateur 1</a:t>
            </a: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340768"/>
            <a:ext cx="8305800" cy="4824536"/>
          </a:xfrm>
        </p:spPr>
        <p:txBody>
          <a:bodyPr/>
          <a:lstStyle/>
          <a:p>
            <a:pPr>
              <a:spcBef>
                <a:spcPts val="1200"/>
              </a:spcBef>
            </a:pPr>
            <a:r>
              <a:rPr lang="fr-FR" sz="2000" b="1" dirty="0"/>
              <a:t>Indicateur 3 :</a:t>
            </a:r>
            <a:r>
              <a:rPr lang="fr-FR" sz="2000" dirty="0"/>
              <a:t> en cas de reprise d’un PCE actif (mise en service sur point non libre), comparer la CAR calculée précédemment avec la CAR déclarée par le nouveau fournisseur.</a:t>
            </a:r>
          </a:p>
          <a:p>
            <a:pPr lvl="1">
              <a:spcBef>
                <a:spcPts val="1200"/>
              </a:spcBef>
            </a:pPr>
            <a:r>
              <a:rPr lang="fr-FR" sz="1800" dirty="0"/>
              <a:t>Pour l’ensemble des PCE, la CAR moyenne déclarée par le nouveau fournisseur est de </a:t>
            </a:r>
            <a:r>
              <a:rPr lang="fr-FR" sz="1800" b="1" dirty="0"/>
              <a:t>11 659 </a:t>
            </a:r>
            <a:r>
              <a:rPr lang="fr-FR" sz="1800" dirty="0"/>
              <a:t>kWh, elle est inférieure de -4,9 % à la CAR moyenne calculée environ un an plus tôt (12 259 kWh)</a:t>
            </a:r>
          </a:p>
          <a:p>
            <a:pPr lvl="2">
              <a:spcBef>
                <a:spcPts val="1200"/>
              </a:spcBef>
            </a:pPr>
            <a:r>
              <a:rPr lang="fr-FR" sz="1800" dirty="0"/>
              <a:t>Il y a un an : CAR moyenne déclarée 11 909 kWh, soit -4,9% par rapport à la Car moyenne calculée environ un an plus tôt (12 520 kWh)</a:t>
            </a:r>
          </a:p>
          <a:p>
            <a:pPr>
              <a:spcBef>
                <a:spcPts val="1200"/>
              </a:spcBef>
            </a:pPr>
            <a:r>
              <a:rPr lang="fr-FR" sz="2000" dirty="0"/>
              <a:t>Nous constatons une légère baisse de -250 kWh environ à la fois sur les CAR calculées N-1 et sur les CAR déclarées </a:t>
            </a:r>
            <a:r>
              <a:rPr lang="fr-FR" sz="2000" dirty="0">
                <a:sym typeface="Wingdings" panose="05000000000000000000" pitchFamily="2" charset="2"/>
              </a:rPr>
              <a:t> l’écart reste le même</a:t>
            </a:r>
            <a:endParaRPr lang="fr-FR" sz="2000" dirty="0"/>
          </a:p>
          <a:p>
            <a:endParaRPr lang="fr-FR" sz="2000" dirty="0"/>
          </a:p>
        </p:txBody>
      </p:sp>
      <p:sp>
        <p:nvSpPr>
          <p:cNvPr id="6" name="Titre 1"/>
          <p:cNvSpPr>
            <a:spLocks noGrp="1"/>
          </p:cNvSpPr>
          <p:nvPr>
            <p:ph type="title"/>
          </p:nvPr>
        </p:nvSpPr>
        <p:spPr>
          <a:xfrm>
            <a:off x="228600" y="476672"/>
            <a:ext cx="8305800" cy="437728"/>
          </a:xfrm>
        </p:spPr>
        <p:txBody>
          <a:bodyPr/>
          <a:lstStyle/>
          <a:p>
            <a:r>
              <a:rPr lang="fr-FR" dirty="0">
                <a:latin typeface="Frutiger Bold" pitchFamily="34" charset="0"/>
              </a:rPr>
              <a:t>Évolution de l’indicateur 3</a:t>
            </a:r>
          </a:p>
        </p:txBody>
      </p:sp>
      <p:sp>
        <p:nvSpPr>
          <p:cNvPr id="5" name="Espace réservé de la date 3"/>
          <p:cNvSpPr>
            <a:spLocks noGrp="1"/>
          </p:cNvSpPr>
          <p:nvPr>
            <p:ph type="dt" sz="half" idx="10"/>
          </p:nvPr>
        </p:nvSpPr>
        <p:spPr>
          <a:xfrm>
            <a:off x="7380288" y="6356350"/>
            <a:ext cx="1382712" cy="152400"/>
          </a:xfrm>
        </p:spPr>
        <p:txBody>
          <a:bodyPr/>
          <a:lstStyle/>
          <a:p>
            <a:pPr>
              <a:defRPr/>
            </a:pPr>
            <a:r>
              <a:rPr lang="fr-FR" dirty="0"/>
              <a:t>31 mai 2022</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1"/>
          <p:cNvSpPr>
            <a:spLocks noGrp="1"/>
          </p:cNvSpPr>
          <p:nvPr>
            <p:ph type="title"/>
          </p:nvPr>
        </p:nvSpPr>
        <p:spPr>
          <a:xfrm>
            <a:off x="228600" y="476672"/>
            <a:ext cx="8305800" cy="437728"/>
          </a:xfrm>
        </p:spPr>
        <p:txBody>
          <a:bodyPr/>
          <a:lstStyle/>
          <a:p>
            <a:r>
              <a:rPr lang="fr-FR" dirty="0">
                <a:latin typeface="Frutiger Bold" pitchFamily="34" charset="0"/>
              </a:rPr>
              <a:t>Évolution des indicateurs 1 et 3</a:t>
            </a:r>
          </a:p>
        </p:txBody>
      </p:sp>
      <p:sp>
        <p:nvSpPr>
          <p:cNvPr id="7" name="Espace réservé du contenu 2"/>
          <p:cNvSpPr>
            <a:spLocks noGrp="1"/>
          </p:cNvSpPr>
          <p:nvPr>
            <p:ph idx="1"/>
          </p:nvPr>
        </p:nvSpPr>
        <p:spPr>
          <a:xfrm>
            <a:off x="843341" y="1114601"/>
            <a:ext cx="7228303" cy="1224136"/>
          </a:xfrm>
        </p:spPr>
        <p:txBody>
          <a:bodyPr/>
          <a:lstStyle/>
          <a:p>
            <a:pPr marL="0" indent="0">
              <a:spcBef>
                <a:spcPts val="1200"/>
              </a:spcBef>
              <a:buNone/>
            </a:pPr>
            <a:r>
              <a:rPr lang="fr-FR" sz="2000" dirty="0"/>
              <a:t>Les CAR déclarées restent un peu inférieures aux CAR N+1 et N-1. La diminution plus forte des CAR N+1 réduit l’écart entre CAR déclarées et CAR N+1 à 300 kWh environ, vs 600 kWh environ avec les CAR N-1.</a:t>
            </a:r>
          </a:p>
        </p:txBody>
      </p:sp>
      <p:sp>
        <p:nvSpPr>
          <p:cNvPr id="8" name="Espace réservé de la date 3"/>
          <p:cNvSpPr>
            <a:spLocks noGrp="1"/>
          </p:cNvSpPr>
          <p:nvPr>
            <p:ph type="dt" sz="half" idx="10"/>
          </p:nvPr>
        </p:nvSpPr>
        <p:spPr>
          <a:xfrm>
            <a:off x="7380288" y="6356350"/>
            <a:ext cx="1382712" cy="152400"/>
          </a:xfrm>
        </p:spPr>
        <p:txBody>
          <a:bodyPr/>
          <a:lstStyle/>
          <a:p>
            <a:pPr>
              <a:defRPr/>
            </a:pPr>
            <a:r>
              <a:rPr lang="fr-FR" dirty="0"/>
              <a:t>31 mai 2022</a:t>
            </a:r>
          </a:p>
        </p:txBody>
      </p:sp>
      <p:pic>
        <p:nvPicPr>
          <p:cNvPr id="3" name="Image 2">
            <a:extLst>
              <a:ext uri="{FF2B5EF4-FFF2-40B4-BE49-F238E27FC236}">
                <a16:creationId xmlns:a16="http://schemas.microsoft.com/office/drawing/2014/main" id="{57BD8A89-992A-423B-9E81-6A65DF0E0AD2}"/>
              </a:ext>
            </a:extLst>
          </p:cNvPr>
          <p:cNvPicPr>
            <a:picLocks noChangeAspect="1"/>
          </p:cNvPicPr>
          <p:nvPr/>
        </p:nvPicPr>
        <p:blipFill>
          <a:blip r:embed="rId2"/>
          <a:stretch>
            <a:fillRect/>
          </a:stretch>
        </p:blipFill>
        <p:spPr>
          <a:xfrm>
            <a:off x="595312" y="2470373"/>
            <a:ext cx="7953375" cy="3694931"/>
          </a:xfrm>
          <a:prstGeom prst="rect">
            <a:avLst/>
          </a:prstGeom>
        </p:spPr>
      </p:pic>
    </p:spTree>
    <p:extLst>
      <p:ext uri="{BB962C8B-B14F-4D97-AF65-F5344CB8AC3E}">
        <p14:creationId xmlns:p14="http://schemas.microsoft.com/office/powerpoint/2010/main" val="2460516805"/>
      </p:ext>
    </p:extLst>
  </p:cSld>
  <p:clrMapOvr>
    <a:masterClrMapping/>
  </p:clrMapOvr>
</p:sld>
</file>

<file path=ppt/theme/theme1.xml><?xml version="1.0" encoding="utf-8"?>
<a:theme xmlns:a="http://schemas.openxmlformats.org/drawingml/2006/main" name="Modèle par défaut">
  <a:themeElements>
    <a:clrScheme name="Modèle par défaut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odèle par défaut">
      <a:majorFont>
        <a:latin typeface="GazdeFranceBold"/>
        <a:ea typeface=""/>
        <a:cs typeface=""/>
      </a:majorFont>
      <a:minorFont>
        <a:latin typeface="Frutiger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fr-FR"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fr-FR"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Modèle par défaut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dèle par défau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dèle par défau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51049</TotalTime>
  <Words>548</Words>
  <Application>Microsoft Office PowerPoint</Application>
  <PresentationFormat>Affichage à l'écran (4:3)</PresentationFormat>
  <Paragraphs>34</Paragraphs>
  <Slides>5</Slides>
  <Notes>0</Notes>
  <HiddenSlides>1</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5</vt:i4>
      </vt:variant>
    </vt:vector>
  </HeadingPairs>
  <TitlesOfParts>
    <vt:vector size="13" baseType="lpstr">
      <vt:lpstr>Frutiger Bold</vt:lpstr>
      <vt:lpstr>Frutiger Roman</vt:lpstr>
      <vt:lpstr>GazdefranceBold</vt:lpstr>
      <vt:lpstr>GazdefranceBold</vt:lpstr>
      <vt:lpstr>Times</vt:lpstr>
      <vt:lpstr>Times New Roman</vt:lpstr>
      <vt:lpstr>Wingdings</vt:lpstr>
      <vt:lpstr>Modèle par défaut</vt:lpstr>
      <vt:lpstr>Présentation PowerPoint</vt:lpstr>
      <vt:lpstr>Rappel de la définition des indicateurs</vt:lpstr>
      <vt:lpstr>Évolution de l’indicateur 1</vt:lpstr>
      <vt:lpstr>Évolution de l’indicateur 3</vt:lpstr>
      <vt:lpstr>Évolution des indicateurs 1 et 3</vt:lpstr>
    </vt:vector>
  </TitlesOfParts>
  <Company>Gaz de France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CSP – Sous-groupe Acheminement 20 Mai 2011    Méthode de valorisation des CED pour 2011</dc:title>
  <dc:creator>Didier HASSE</dc:creator>
  <cp:lastModifiedBy>HASSE Didier (Gaz Réseau Distribution France)</cp:lastModifiedBy>
  <cp:revision>1606</cp:revision>
  <dcterms:created xsi:type="dcterms:W3CDTF">2003-04-15T14:44:22Z</dcterms:created>
  <dcterms:modified xsi:type="dcterms:W3CDTF">2022-05-24T09:35:56Z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irection">
    <vt:lpwstr>DIRECTION YYYYYYYYY</vt:lpwstr>
  </property>
  <property fmtid="{D5CDD505-2E9C-101B-9397-08002B2CF9AE}" pid="3" name="Délégation">
    <vt:lpwstr>Délégation xxxxxxxxx</vt:lpwstr>
  </property>
  <property fmtid="{D5CDD505-2E9C-101B-9397-08002B2CF9AE}" pid="4" name="EnTête">
    <vt:lpwstr>Présentation des travaux en cours à la Direction de la Recherche de Gaz de France</vt:lpwstr>
  </property>
  <property fmtid="{D5CDD505-2E9C-101B-9397-08002B2CF9AE}" pid="5" name="PiedPage">
    <vt:lpwstr>Florence Jodar</vt:lpwstr>
  </property>
</Properties>
</file>