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622" r:id="rId2"/>
    <p:sldId id="623" r:id="rId3"/>
    <p:sldId id="631" r:id="rId4"/>
    <p:sldId id="630" r:id="rId5"/>
  </p:sldIdLst>
  <p:sldSz cx="9144000" cy="6858000" type="screen4x3"/>
  <p:notesSz cx="6742113" cy="987266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 userDrawn="1">
          <p15:clr>
            <a:srgbClr val="A4A3A4"/>
          </p15:clr>
        </p15:guide>
        <p15:guide id="2" pos="212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D9EC"/>
    <a:srgbClr val="B7ECFF"/>
    <a:srgbClr val="33CCFF"/>
    <a:srgbClr val="FF0000"/>
    <a:srgbClr val="CCFF99"/>
    <a:srgbClr val="FF6600"/>
    <a:srgbClr val="FFCC99"/>
    <a:srgbClr val="FF66C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Style clair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B344D84-9AFB-497E-A393-DC336BA19D2E}" styleName="Style moyen 3 - Accentuation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50" autoAdjust="0"/>
    <p:restoredTop sz="98833" autoAdjust="0"/>
  </p:normalViewPr>
  <p:slideViewPr>
    <p:cSldViewPr snapToObjects="1">
      <p:cViewPr varScale="1">
        <p:scale>
          <a:sx n="76" d="100"/>
          <a:sy n="76" d="100"/>
        </p:scale>
        <p:origin x="860" y="36"/>
      </p:cViewPr>
      <p:guideLst>
        <p:guide orient="horz" pos="2160"/>
        <p:guide pos="2880"/>
      </p:guideLst>
    </p:cSldViewPr>
  </p:slideViewPr>
  <p:outlineViewPr>
    <p:cViewPr>
      <p:scale>
        <a:sx n="40" d="100"/>
        <a:sy n="4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48" d="100"/>
          <a:sy n="48" d="100"/>
        </p:scale>
        <p:origin x="-2046" y="-96"/>
      </p:cViewPr>
      <p:guideLst>
        <p:guide orient="horz" pos="3107"/>
        <p:guide pos="212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988093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defTabSz="914510">
              <a:defRPr sz="12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371" y="0"/>
            <a:ext cx="2920742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8558"/>
            <a:ext cx="2920743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371" y="9378558"/>
            <a:ext cx="2920742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80D3548C-849A-431D-B78D-CDA1B7DAD90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109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20743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Titre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1371" y="0"/>
            <a:ext cx="2920742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75" y="738188"/>
            <a:ext cx="4938713" cy="3705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629" y="4688490"/>
            <a:ext cx="4940857" cy="4443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8558"/>
            <a:ext cx="2920743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Bruno Conty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1371" y="9378558"/>
            <a:ext cx="2920742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BE8CED4D-B4CB-4D18-9D0B-39485EDA58F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998197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Bruno Conty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CED4D-B4CB-4D18-9D0B-39485EDA58F8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0794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"/>
          <p:cNvSpPr>
            <a:spLocks noChangeArrowheads="1"/>
          </p:cNvSpPr>
          <p:nvPr userDrawn="1"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 dirty="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ctrTitle"/>
          </p:nvPr>
        </p:nvSpPr>
        <p:spPr>
          <a:xfrm>
            <a:off x="1219200" y="2147888"/>
            <a:ext cx="7075488" cy="1211262"/>
          </a:xfrm>
        </p:spPr>
        <p:txBody>
          <a:bodyPr/>
          <a:lstStyle>
            <a:lvl1pPr>
              <a:defRPr sz="45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587750"/>
            <a:ext cx="7075488" cy="990600"/>
          </a:xfrm>
        </p:spPr>
        <p:txBody>
          <a:bodyPr/>
          <a:lstStyle>
            <a:lvl1pPr marL="0" indent="0">
              <a:buFontTx/>
              <a:buNone/>
              <a:defRPr sz="1900">
                <a:solidFill>
                  <a:srgbClr val="01794D"/>
                </a:solidFill>
                <a:latin typeface="GazdeFranceBold" pitchFamily="2" charset="0"/>
              </a:defRPr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305800" cy="437728"/>
          </a:xfrm>
        </p:spPr>
        <p:txBody>
          <a:bodyPr/>
          <a:lstStyle>
            <a:lvl1pPr>
              <a:defRPr sz="3200"/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/>
            </a:lvl1pPr>
            <a:lvl2pPr>
              <a:defRPr sz="2000">
                <a:solidFill>
                  <a:schemeClr val="accent4">
                    <a:lumMod val="65000"/>
                    <a:lumOff val="35000"/>
                  </a:schemeClr>
                </a:solidFill>
              </a:defRPr>
            </a:lvl2pPr>
            <a:lvl3pPr>
              <a:defRPr sz="1800"/>
            </a:lvl3pPr>
            <a:lvl4pPr>
              <a:defRPr sz="1600">
                <a:solidFill>
                  <a:schemeClr val="accent4">
                    <a:lumMod val="65000"/>
                    <a:lumOff val="35000"/>
                  </a:schemeClr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2076450" cy="57150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76950" cy="57150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4999038" y="56022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fr-FR" dirty="0">
              <a:latin typeface="Times" charset="0"/>
              <a:cs typeface="+mn-cs"/>
            </a:endParaRPr>
          </a:p>
        </p:txBody>
      </p:sp>
      <p:sp>
        <p:nvSpPr>
          <p:cNvPr id="105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1er juin 2021</a:t>
            </a:r>
            <a:endParaRPr lang="fr-FR" dirty="0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5183188" y="6324600"/>
            <a:ext cx="685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Diapo </a:t>
            </a:r>
            <a:fld id="{B1BC5085-E990-4E4A-B110-D95AD2DEC460}" type="slidenum">
              <a:rPr lang="fr-FR" sz="1000">
                <a:solidFill>
                  <a:srgbClr val="01794D"/>
                </a:solidFill>
                <a:latin typeface="Frutiger Bold" pitchFamily="34" charset="0"/>
                <a:cs typeface="+mn-cs"/>
              </a:rPr>
              <a:pPr eaLnBrk="0" hangingPunct="0">
                <a:defRPr/>
              </a:pPr>
              <a:t>‹N°›</a:t>
            </a:fld>
            <a:endParaRPr lang="fr-FR" sz="100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57" name="Text Box 33"/>
          <p:cNvSpPr txBox="1">
            <a:spLocks noChangeArrowheads="1"/>
          </p:cNvSpPr>
          <p:nvPr/>
        </p:nvSpPr>
        <p:spPr bwMode="auto">
          <a:xfrm>
            <a:off x="228600" y="6262688"/>
            <a:ext cx="291465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GTG2007 – GT2</a:t>
            </a:r>
            <a:endParaRPr lang="fr-FR" sz="1000" baseline="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30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76672"/>
            <a:ext cx="8305800" cy="43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31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305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61" name="Rectangle 37"/>
          <p:cNvSpPr>
            <a:spLocks noChangeArrowheads="1"/>
          </p:cNvSpPr>
          <p:nvPr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 dirty="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9pPr>
    </p:titleStyle>
    <p:bodyStyle>
      <a:lvl1pPr marL="482600" indent="-482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SzPct val="95000"/>
        <a:buChar char="•"/>
        <a:defRPr sz="2400">
          <a:solidFill>
            <a:srgbClr val="009999"/>
          </a:solidFill>
          <a:latin typeface="+mn-lt"/>
          <a:ea typeface="+mn-ea"/>
          <a:cs typeface="+mn-cs"/>
        </a:defRPr>
      </a:lvl1pPr>
      <a:lvl2pPr marL="958850" indent="-28575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o"/>
        <a:defRPr sz="2200">
          <a:solidFill>
            <a:srgbClr val="808080"/>
          </a:solidFill>
          <a:latin typeface="+mn-lt"/>
        </a:defRPr>
      </a:lvl2pPr>
      <a:lvl3pPr marL="1524000" indent="-2794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§"/>
        <a:defRPr sz="2000">
          <a:solidFill>
            <a:srgbClr val="C1B409"/>
          </a:solidFill>
          <a:latin typeface="+mn-lt"/>
        </a:defRPr>
      </a:lvl3pPr>
      <a:lvl4pPr marL="2006600" indent="-2921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ü"/>
        <a:defRPr>
          <a:solidFill>
            <a:srgbClr val="808080"/>
          </a:solidFill>
          <a:latin typeface="+mn-lt"/>
        </a:defRPr>
      </a:lvl4pPr>
      <a:lvl5pPr marL="2425700" indent="-228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5pPr>
      <a:lvl6pPr marL="28829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6pPr>
      <a:lvl7pPr marL="33401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7pPr>
      <a:lvl8pPr marL="37973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8pPr>
      <a:lvl9pPr marL="42545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584" y="908719"/>
            <a:ext cx="7560840" cy="4464969"/>
          </a:xfrm>
        </p:spPr>
        <p:txBody>
          <a:bodyPr/>
          <a:lstStyle/>
          <a:p>
            <a:pPr lvl="0" algn="ctr"/>
            <a:r>
              <a:rPr lang="fr-FR" sz="4000" dirty="0">
                <a:latin typeface="Frutiger Bold" pitchFamily="34" charset="0"/>
              </a:rPr>
              <a:t>GT2 – 31 mai 2022</a:t>
            </a: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r>
              <a:rPr lang="fr-FR" sz="5400" dirty="0">
                <a:latin typeface="Frutiger Bold" pitchFamily="34" charset="0"/>
              </a:rPr>
              <a:t>Indicateur de suivi des PCE dits « mal classés »</a:t>
            </a:r>
            <a:endParaRPr lang="fr-FR" sz="4400" dirty="0">
              <a:latin typeface="Frutiger Bold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Rappel de la situation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/>
          <a:p>
            <a:pPr>
              <a:defRPr/>
            </a:pPr>
            <a:r>
              <a:rPr lang="fr-FR" dirty="0"/>
              <a:t>31 mai 2022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3934" y="692696"/>
            <a:ext cx="8305800" cy="5591646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fr-FR" dirty="0"/>
              <a:t>Les options tarifaires sont conçues pour répartir le coût d’utilisation du réseau entre part fixe et part variable suivant le taux de sollicitation induit par le soutirage de gaz. </a:t>
            </a:r>
          </a:p>
          <a:p>
            <a:pPr algn="just"/>
            <a:r>
              <a:rPr lang="fr-FR" dirty="0"/>
              <a:t>Sur la base de l’ATRD-6 au 1</a:t>
            </a:r>
            <a:r>
              <a:rPr lang="fr-FR" baseline="30000" dirty="0"/>
              <a:t>er</a:t>
            </a:r>
            <a:r>
              <a:rPr lang="fr-FR" dirty="0"/>
              <a:t> juillet 2021*, les tarifs correspondant  au moindre coût d’acheminement sont les suivants :</a:t>
            </a:r>
          </a:p>
          <a:p>
            <a:pPr lvl="1" algn="just">
              <a:spcBef>
                <a:spcPts val="600"/>
              </a:spcBef>
            </a:pPr>
            <a:r>
              <a:rPr lang="fr-FR" dirty="0"/>
              <a:t>T1 lorsque la consommations est inférieure à 4,29 MWh/an</a:t>
            </a:r>
          </a:p>
          <a:p>
            <a:pPr lvl="1" algn="just">
              <a:spcBef>
                <a:spcPts val="600"/>
              </a:spcBef>
            </a:pPr>
            <a:r>
              <a:rPr lang="fr-FR" dirty="0"/>
              <a:t>T2 lorsqu’elle est comprise entre 4,29 MWh/an et 314,85 MWh/an</a:t>
            </a:r>
          </a:p>
          <a:p>
            <a:pPr algn="just">
              <a:spcBef>
                <a:spcPts val="1800"/>
              </a:spcBef>
            </a:pPr>
            <a:r>
              <a:rPr lang="fr-FR" dirty="0"/>
              <a:t>On constate que l’option tarifaire de certains PCE n’est pas celle qui conduirait à la facture la moins élevée (PCE dits « mal classés »)</a:t>
            </a:r>
          </a:p>
          <a:p>
            <a:pPr algn="just">
              <a:spcBef>
                <a:spcPts val="1800"/>
              </a:spcBef>
            </a:pPr>
            <a:r>
              <a:rPr lang="fr-FR" dirty="0"/>
              <a:t>Dans la suite, nous nous intéressons aux PCE T1 dont la CAR est supérieure à 10 MWh par an et aux PCE T2 dont la CAR est inférieure à 3 MWh par an.</a:t>
            </a:r>
          </a:p>
          <a:p>
            <a:pPr marL="0" indent="0" algn="just">
              <a:spcBef>
                <a:spcPts val="1800"/>
              </a:spcBef>
              <a:buNone/>
            </a:pPr>
            <a:r>
              <a:rPr lang="fr-FR" sz="2000" dirty="0"/>
              <a:t>(*) hors calcul CTA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02296" y="311581"/>
            <a:ext cx="7863408" cy="43772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fr-FR" sz="3600" dirty="0">
                <a:latin typeface="Frutiger Bold" pitchFamily="34" charset="0"/>
              </a:rPr>
              <a:t>Évolution des PCE mal classés (1 / 2)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/>
              <a:t>31 mai 2022</a:t>
            </a:r>
          </a:p>
        </p:txBody>
      </p:sp>
      <p:sp>
        <p:nvSpPr>
          <p:cNvPr id="7" name="Espace réservé du contenu 2"/>
          <p:cNvSpPr>
            <a:spLocks noGrp="1"/>
          </p:cNvSpPr>
          <p:nvPr>
            <p:ph idx="1"/>
          </p:nvPr>
        </p:nvSpPr>
        <p:spPr>
          <a:xfrm>
            <a:off x="683544" y="2768677"/>
            <a:ext cx="8082160" cy="1512168"/>
          </a:xfrm>
        </p:spPr>
        <p:txBody>
          <a:bodyPr/>
          <a:lstStyle/>
          <a:p>
            <a:pPr marL="180975" indent="-180975"/>
            <a:r>
              <a:rPr lang="fr-FR" sz="1800" dirty="0"/>
              <a:t>En avril 2022, le nombre de PCE mal classés diminue légèrement vs avril 2021.</a:t>
            </a:r>
          </a:p>
          <a:p>
            <a:pPr marL="180975" indent="-180975"/>
            <a:r>
              <a:rPr lang="fr-FR" sz="1800" dirty="0"/>
              <a:t>Entre avril et décembre 2021, le nombre des PCE mal classés est en diminution d’environ 20%, soit trois fois plus qu’entre avril et décembre 2020.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674F6C0-8D8F-4375-BC73-4249E8F38C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974" y="1045095"/>
            <a:ext cx="9144000" cy="136836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DDEADDE-5FAB-4B60-B373-E69D23CE8C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22230"/>
            <a:ext cx="7753350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29257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2"/>
          <p:cNvSpPr>
            <a:spLocks noGrp="1"/>
          </p:cNvSpPr>
          <p:nvPr>
            <p:ph idx="1"/>
          </p:nvPr>
        </p:nvSpPr>
        <p:spPr>
          <a:xfrm>
            <a:off x="249160" y="3068960"/>
            <a:ext cx="8686800" cy="2520280"/>
          </a:xfrm>
        </p:spPr>
        <p:txBody>
          <a:bodyPr/>
          <a:lstStyle/>
          <a:p>
            <a:r>
              <a:rPr lang="fr-FR" sz="2000" dirty="0"/>
              <a:t>Au 1</a:t>
            </a:r>
            <a:r>
              <a:rPr lang="fr-FR" sz="2000" baseline="30000" dirty="0"/>
              <a:t>er</a:t>
            </a:r>
            <a:r>
              <a:rPr lang="fr-FR" sz="2000" dirty="0"/>
              <a:t> avril 2022, le nombre de PCE mal classés a représenté environ 2,5% environ du total des PCE T1 et des PCE T2 vs 2,7% au 1</a:t>
            </a:r>
            <a:r>
              <a:rPr lang="fr-FR" sz="2000" baseline="30000" dirty="0"/>
              <a:t>er</a:t>
            </a:r>
            <a:r>
              <a:rPr lang="fr-FR" sz="2000" dirty="0"/>
              <a:t> avril 2021.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05800" cy="43772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fr-FR" sz="3600" dirty="0">
                <a:latin typeface="Frutiger Bold" pitchFamily="34" charset="0"/>
              </a:rPr>
              <a:t>Évolution des PCE mal classés (2 / 2)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/>
              <a:t>31 mai 2022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63E19D83-4904-4747-B7B2-27AB04C16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2736"/>
            <a:ext cx="9144000" cy="1874982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7D1F94D-094E-492E-80D4-4E57CF25A0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3759465"/>
            <a:ext cx="4680496" cy="28378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GazdeFranceBold"/>
        <a:ea typeface=""/>
        <a:cs typeface=""/>
      </a:majorFont>
      <a:minorFont>
        <a:latin typeface="Frutiger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63544</TotalTime>
  <Words>275</Words>
  <Application>Microsoft Office PowerPoint</Application>
  <PresentationFormat>Affichage à l'écran (4:3)</PresentationFormat>
  <Paragraphs>20</Paragraphs>
  <Slides>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2" baseType="lpstr">
      <vt:lpstr>Frutiger Bold</vt:lpstr>
      <vt:lpstr>Frutiger Roman</vt:lpstr>
      <vt:lpstr>GazdeFranceBold</vt:lpstr>
      <vt:lpstr>GazdeFranceBold</vt:lpstr>
      <vt:lpstr>Times</vt:lpstr>
      <vt:lpstr>Times New Roman</vt:lpstr>
      <vt:lpstr>Wingdings</vt:lpstr>
      <vt:lpstr>Modèle par défaut</vt:lpstr>
      <vt:lpstr>GT2 – 31 mai 2022    Indicateur de suivi des PCE dits « mal classés »</vt:lpstr>
      <vt:lpstr>Rappel de la situation</vt:lpstr>
      <vt:lpstr>Évolution des PCE mal classés (1 / 2)</vt:lpstr>
      <vt:lpstr>Évolution des PCE mal classés (2 / 2)</vt:lpstr>
    </vt:vector>
  </TitlesOfParts>
  <Company>Gaz de France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Présentations du CSP</dc:title>
  <dc:creator>Didier HASSE</dc:creator>
  <cp:lastModifiedBy>HASSE Didier (Gaz Réseau Distribution France)</cp:lastModifiedBy>
  <cp:revision>1651</cp:revision>
  <cp:lastPrinted>2019-01-23T09:35:42Z</cp:lastPrinted>
  <dcterms:created xsi:type="dcterms:W3CDTF">2003-04-15T14:44:22Z</dcterms:created>
  <dcterms:modified xsi:type="dcterms:W3CDTF">2022-05-24T09:43:51Z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rection">
    <vt:lpwstr>DIRECTION YYYYYYYYY</vt:lpwstr>
  </property>
  <property fmtid="{D5CDD505-2E9C-101B-9397-08002B2CF9AE}" pid="3" name="Délégation">
    <vt:lpwstr>Délégation xxxxxxxxx</vt:lpwstr>
  </property>
  <property fmtid="{D5CDD505-2E9C-101B-9397-08002B2CF9AE}" pid="4" name="EnTête">
    <vt:lpwstr>Présentation des travaux en cours à la Direction de la Recherche de Gaz de France</vt:lpwstr>
  </property>
  <property fmtid="{D5CDD505-2E9C-101B-9397-08002B2CF9AE}" pid="5" name="PiedPage">
    <vt:lpwstr>Florence Jodar</vt:lpwstr>
  </property>
</Properties>
</file>