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624" r:id="rId2"/>
    <p:sldId id="649" r:id="rId3"/>
    <p:sldId id="652" r:id="rId4"/>
    <p:sldId id="654" r:id="rId5"/>
    <p:sldId id="651" r:id="rId6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0000"/>
    <a:srgbClr val="FF66CC"/>
    <a:srgbClr val="FF99FF"/>
    <a:srgbClr val="333399"/>
    <a:srgbClr val="33CCFF"/>
    <a:srgbClr val="FFFF99"/>
    <a:srgbClr val="FFCC99"/>
    <a:srgbClr val="CCFF99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6B1432-2A8A-4467-8BED-77D8AF2166B0}" v="1425" dt="2019-04-29T12:58:34.687"/>
  </p1510:revLst>
</p1510:revInfo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4B1156A-380E-4F78-BDF5-A606A8083BF9}" styleName="Style moyen 4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98833" autoAdjust="0"/>
  </p:normalViewPr>
  <p:slideViewPr>
    <p:cSldViewPr snapToObjects="1">
      <p:cViewPr varScale="1">
        <p:scale>
          <a:sx n="76" d="100"/>
          <a:sy n="76" d="100"/>
        </p:scale>
        <p:origin x="676" y="16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9" d="100"/>
          <a:sy n="49" d="100"/>
        </p:scale>
        <p:origin x="2748" y="60"/>
      </p:cViewPr>
      <p:guideLst>
        <p:guide orient="horz" pos="3124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5029200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defTabSz="920586">
              <a:defRPr sz="12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3" y="0"/>
            <a:ext cx="2944812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831"/>
            <a:ext cx="2944813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3" y="9429831"/>
            <a:ext cx="2944812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109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2950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1" y="4714122"/>
            <a:ext cx="4981575" cy="4468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831"/>
            <a:ext cx="2944813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29831"/>
            <a:ext cx="2944812" cy="49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13" tIns="46156" rIns="92313" bIns="46156" numCol="1" anchor="b" anchorCtr="0" compatLnSpc="1">
            <a:prstTxWarp prst="textNoShape">
              <a:avLst/>
            </a:prstTxWarp>
          </a:bodyPr>
          <a:lstStyle>
            <a:lvl1pPr algn="r" defTabSz="920586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998197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CED4D-B4CB-4D18-9D0B-39485EDA58F8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824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  <a:endParaRPr lang="fr-FR" sz="1200" dirty="0">
              <a:solidFill>
                <a:srgbClr val="FF3300"/>
              </a:solidFill>
              <a:latin typeface="Frutiger Roman" pitchFamily="34" charset="0"/>
              <a:cs typeface="+mn-cs"/>
            </a:endParaRP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437728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>
                <a:solidFill>
                  <a:schemeClr val="accent4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4">
                    <a:lumMod val="65000"/>
                    <a:lumOff val="35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4076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57150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57150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 dirty="0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267200" y="6280309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 smtClean="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  <a:endParaRPr lang="fr-FR" sz="1000" baseline="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  <a:endParaRPr lang="fr-FR" sz="1200" dirty="0">
              <a:solidFill>
                <a:srgbClr val="FF3300"/>
              </a:solidFill>
              <a:latin typeface="Frutiger Roman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908719"/>
            <a:ext cx="8208912" cy="4464969"/>
          </a:xfrm>
        </p:spPr>
        <p:txBody>
          <a:bodyPr/>
          <a:lstStyle/>
          <a:p>
            <a:pPr lvl="0" algn="ctr"/>
            <a:r>
              <a:rPr lang="fr-FR" sz="3600" dirty="0">
                <a:latin typeface="Frutiger Bold" pitchFamily="34" charset="0"/>
              </a:rPr>
              <a:t>GT2 du 4 février 2022</a:t>
            </a: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4400" dirty="0">
                <a:latin typeface="Frutiger Bold" pitchFamily="34" charset="0"/>
              </a:rPr>
            </a:br>
            <a:r>
              <a:rPr lang="fr-FR" sz="4800" dirty="0">
                <a:latin typeface="Frutiger Bold" pitchFamily="34" charset="0"/>
              </a:rPr>
              <a:t>Tendance d’évolution des CAR</a:t>
            </a:r>
            <a:endParaRPr lang="fr-FR" sz="4400" dirty="0">
              <a:latin typeface="Frutiger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504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581744"/>
          </a:xfrm>
        </p:spPr>
        <p:txBody>
          <a:bodyPr/>
          <a:lstStyle/>
          <a:p>
            <a:r>
              <a:rPr lang="fr-FR" b="1" dirty="0">
                <a:solidFill>
                  <a:srgbClr val="002060"/>
                </a:solidFill>
                <a:latin typeface="Calibri" pitchFamily="34" charset="0"/>
              </a:rPr>
              <a:t>Calcul de la tendance d’évolution des CAR</a:t>
            </a:r>
            <a:br>
              <a:rPr lang="fr-FR" b="1" dirty="0">
                <a:solidFill>
                  <a:srgbClr val="002060"/>
                </a:solidFill>
                <a:latin typeface="Calibri" pitchFamily="34" charset="0"/>
              </a:rPr>
            </a:b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9946" y="741189"/>
            <a:ext cx="8305800" cy="537562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fr-FR" sz="2000" dirty="0">
                <a:latin typeface="Calibri" panose="020F0502020204030204" pitchFamily="34" charset="0"/>
              </a:rPr>
              <a:t>Rappel du principe du calcul :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latin typeface="Calibri" panose="020F0502020204030204" pitchFamily="34" charset="0"/>
              </a:rPr>
              <a:t>Le calcul de la tendance d’évolution annuelle rend compte de l’évolution des CAR dans le passé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latin typeface="Calibri" panose="020F0502020204030204" pitchFamily="34" charset="0"/>
              </a:rPr>
              <a:t>La CAR 2021 n’étant pas représentative, les calculs ont été effectués sur la période 2017 à 2022</a:t>
            </a:r>
            <a:br>
              <a:rPr lang="fr-FR" sz="2000" dirty="0">
                <a:latin typeface="Calibri" panose="020F0502020204030204" pitchFamily="34" charset="0"/>
              </a:rPr>
            </a:br>
            <a:endParaRPr lang="fr-FR" sz="2000" dirty="0">
              <a:latin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fr-FR" sz="2000" dirty="0">
                <a:latin typeface="Calibri" panose="020F0502020204030204" pitchFamily="34" charset="0"/>
              </a:rPr>
              <a:t>Le coefficient de tendance final résulte d’une multiplication par un facteur x 1,5 pour rendre compte du décalage entre la période de calcul de la CAR et la période de son application.</a:t>
            </a:r>
          </a:p>
          <a:p>
            <a:pPr>
              <a:lnSpc>
                <a:spcPct val="150000"/>
              </a:lnSpc>
            </a:pPr>
            <a:r>
              <a:rPr lang="fr-FR" sz="2000" dirty="0">
                <a:latin typeface="Calibri" panose="020F0502020204030204" pitchFamily="34" charset="0"/>
              </a:rPr>
              <a:t>Les CAR utilisées pour le calcul sont ramenées à Tref comparable et avant application  du coefficient de tendance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ZoneTexte 4"/>
              <p:cNvSpPr txBox="1"/>
              <p:nvPr/>
            </p:nvSpPr>
            <p:spPr>
              <a:xfrm>
                <a:off x="1427145" y="3423161"/>
                <a:ext cx="6365910" cy="48590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fr-FR" sz="1800" dirty="0">
                    <a:latin typeface="Calibri" panose="020F0502020204030204" pitchFamily="34" charset="0"/>
                  </a:rPr>
                  <a:t>Tendance d’évolution annuelle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la</m:t>
                        </m:r>
                        <m:r>
                          <a:rPr lang="fr-FR" sz="20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pente</m:t>
                        </m:r>
                        <m:r>
                          <a:rPr lang="fr-FR" sz="20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de</m:t>
                        </m:r>
                        <m:r>
                          <a:rPr lang="fr-FR" sz="20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regression</m:t>
                        </m:r>
                        <m:r>
                          <a:rPr lang="fr-FR" sz="20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lin</m:t>
                        </m:r>
                        <m:r>
                          <a:rPr lang="fr-FR" sz="2000" b="0" i="0" smtClean="0">
                            <a:latin typeface="Cambria Math" panose="02040503050406030204" pitchFamily="18" charset="0"/>
                          </a:rPr>
                          <m:t>é</m:t>
                        </m:r>
                        <m:r>
                          <m:rPr>
                            <m:sty m:val="p"/>
                          </m:rPr>
                          <a:rPr lang="fr-FR" sz="2000" b="0" i="0" smtClean="0">
                            <a:latin typeface="Cambria Math" panose="02040503050406030204" pitchFamily="18" charset="0"/>
                          </a:rPr>
                          <m:t>aire</m:t>
                        </m:r>
                      </m:num>
                      <m:den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𝑚𝑜𝑦𝑒𝑛𝑛𝑒</m:t>
                        </m:r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𝑑𝑒𝑠</m:t>
                        </m:r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𝑣𝑎𝑙𝑒𝑢𝑟𝑠</m:t>
                        </m:r>
                        <m:r>
                          <a:rPr lang="fr-FR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ctrlPr>
                              <a:rPr lang="fr-FR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fr-FR" sz="2000" b="0" i="1" smtClean="0">
                                <a:latin typeface="Cambria Math" panose="02040503050406030204" pitchFamily="18" charset="0"/>
                              </a:rPr>
                              <m:t>2017 à 2022</m:t>
                            </m:r>
                          </m:e>
                        </m:d>
                      </m:den>
                    </m:f>
                  </m:oMath>
                </a14:m>
                <a:r>
                  <a:rPr lang="fr-FR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5" name="ZoneText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45" y="3423161"/>
                <a:ext cx="6365910" cy="485902"/>
              </a:xfrm>
              <a:prstGeom prst="rect">
                <a:avLst/>
              </a:prstGeom>
              <a:blipFill>
                <a:blip r:embed="rId2"/>
                <a:stretch>
                  <a:fillRect l="-2203" b="-886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497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581744"/>
          </a:xfrm>
        </p:spPr>
        <p:txBody>
          <a:bodyPr/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I. Tendance d’évolution des CAR MM</a:t>
            </a:r>
            <a:br>
              <a:rPr lang="fr-FR" b="1" dirty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501008"/>
            <a:ext cx="8305800" cy="2855342"/>
          </a:xfrm>
          <a:solidFill>
            <a:schemeClr val="bg1"/>
          </a:solidFill>
        </p:spPr>
        <p:txBody>
          <a:bodyPr/>
          <a:lstStyle/>
          <a:p>
            <a:r>
              <a:rPr lang="fr-FR" sz="1800" dirty="0"/>
              <a:t>Le calcul de la pente annuelle des CAR sur la période 2017 à 2022 est de -1,62%. Ce calcul a été effectué :</a:t>
            </a:r>
          </a:p>
          <a:p>
            <a:pPr lvl="1"/>
            <a:r>
              <a:rPr lang="fr-FR" sz="1600" dirty="0"/>
              <a:t>pour les années 2017 à 2019 avec les CAR CALC corrigées des coefficients de tendance de l’époque ;</a:t>
            </a:r>
          </a:p>
          <a:p>
            <a:pPr lvl="1"/>
            <a:r>
              <a:rPr lang="fr-FR" sz="1600" dirty="0"/>
              <a:t>pour les années 2020 à 2022 avec les CAR CALC recalculées sur la base des Tref 2010 (vs Tref 2015 utilisées en PROD) et corrigées des coefficients de tendance de l’époque</a:t>
            </a:r>
          </a:p>
          <a:p>
            <a:r>
              <a:rPr lang="fr-FR" sz="1800" dirty="0"/>
              <a:t>L’extrapolation de la tendance d’évolution sur un 1,5 ans valorise le coefficient d’ajustement des CAR à -2,44 % en 2022. Nous proposons donc d’actualiser le coefficient pour la future </a:t>
            </a:r>
            <a:r>
              <a:rPr lang="fr-FR" sz="1800" dirty="0">
                <a:solidFill>
                  <a:srgbClr val="FF6600"/>
                </a:solidFill>
              </a:rPr>
              <a:t>MAJ CAR 2022 </a:t>
            </a:r>
            <a:r>
              <a:rPr lang="fr-FR" sz="1800" dirty="0"/>
              <a:t>et d’utiliser la nouvelle valeur </a:t>
            </a:r>
            <a:r>
              <a:rPr lang="fr-FR" sz="1800" dirty="0">
                <a:solidFill>
                  <a:srgbClr val="FF6600"/>
                </a:solidFill>
              </a:rPr>
              <a:t>-2,44%</a:t>
            </a:r>
            <a:r>
              <a:rPr lang="fr-FR" sz="1800" dirty="0"/>
              <a:t>.</a:t>
            </a:r>
            <a:endParaRPr lang="fr-FR" sz="1800" dirty="0">
              <a:solidFill>
                <a:srgbClr val="FF6600"/>
              </a:solidFill>
            </a:endParaRPr>
          </a:p>
          <a:p>
            <a:endParaRPr lang="fr-FR" sz="800" dirty="0"/>
          </a:p>
          <a:p>
            <a:endParaRPr lang="fr-FR" sz="2400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0CE24D6-03BC-4585-93AE-5807084F80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1808" y="1260735"/>
            <a:ext cx="2996349" cy="200765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DB43188-B8CE-4F24-8297-EA885F255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08" y="781050"/>
            <a:ext cx="50673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60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581744"/>
          </a:xfrm>
        </p:spPr>
        <p:txBody>
          <a:bodyPr/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II. Tendance d’évolution des CAR 6M et 1M</a:t>
            </a:r>
            <a:br>
              <a:rPr lang="fr-FR" b="1" dirty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861047"/>
            <a:ext cx="8305800" cy="2964557"/>
          </a:xfrm>
          <a:solidFill>
            <a:schemeClr val="bg1"/>
          </a:solidFill>
        </p:spPr>
        <p:txBody>
          <a:bodyPr/>
          <a:lstStyle/>
          <a:p>
            <a:r>
              <a:rPr lang="fr-FR" sz="1800" dirty="0"/>
              <a:t>Le calcul de la pente annuelle des CAR sur la période 2017 à 2022 est de -0,44%. Ce calcul a été effectué :</a:t>
            </a:r>
          </a:p>
          <a:p>
            <a:pPr lvl="1"/>
            <a:r>
              <a:rPr lang="fr-FR" sz="1600" dirty="0"/>
              <a:t>pour les années 2017 à 2019 avec les CAR CALC corrigées des coefficients de tendance de l’époque ;</a:t>
            </a:r>
          </a:p>
          <a:p>
            <a:pPr lvl="1"/>
            <a:r>
              <a:rPr lang="fr-FR" sz="1600" dirty="0"/>
              <a:t>pour les années 2020 à 2022 avec les CAR CALC recalculées sur la base des Tref 2010 (vs Tref 2015 utilisées en PROD) et corrigées des coefficients de tendance de l’époque</a:t>
            </a:r>
          </a:p>
          <a:p>
            <a:r>
              <a:rPr lang="fr-FR" sz="1800" dirty="0"/>
              <a:t>L’extrapolation de la tendance d’évolution sur un 1,5 ans valorise le coefficient d’ajustement des CAR à -0,66 % en 2022. Nous proposons d’actualiser le coefficient pour la future </a:t>
            </a:r>
            <a:r>
              <a:rPr lang="fr-FR" sz="1800" dirty="0">
                <a:solidFill>
                  <a:srgbClr val="FF6600"/>
                </a:solidFill>
              </a:rPr>
              <a:t>MAJ CAR 2022 </a:t>
            </a:r>
            <a:r>
              <a:rPr lang="fr-FR" sz="1800" dirty="0"/>
              <a:t>et d’utiliser la nouvelle valeur </a:t>
            </a:r>
            <a:r>
              <a:rPr lang="fr-FR" sz="1800" dirty="0">
                <a:solidFill>
                  <a:srgbClr val="FF6600"/>
                </a:solidFill>
              </a:rPr>
              <a:t>-0,66%</a:t>
            </a:r>
            <a:r>
              <a:rPr lang="fr-FR" sz="1800" dirty="0"/>
              <a:t>.</a:t>
            </a:r>
            <a:endParaRPr lang="fr-FR" sz="1800" dirty="0">
              <a:solidFill>
                <a:srgbClr val="FF6600"/>
              </a:solidFill>
            </a:endParaRPr>
          </a:p>
          <a:p>
            <a:endParaRPr lang="fr-FR" sz="800" dirty="0"/>
          </a:p>
          <a:p>
            <a:endParaRPr lang="fr-FR" sz="2400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903C977-B26D-4782-AFB5-BB8BDA033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042416"/>
            <a:ext cx="4867275" cy="26289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1315927-B718-441B-8F57-4C975C39F9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1456369"/>
            <a:ext cx="3386222" cy="208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103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581744"/>
          </a:xfrm>
        </p:spPr>
        <p:txBody>
          <a:bodyPr/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III. Impact de la nouvelle référence climatique</a:t>
            </a:r>
            <a:br>
              <a:rPr lang="fr-FR" b="1" dirty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96752"/>
            <a:ext cx="8305800" cy="4838923"/>
          </a:xfrm>
        </p:spPr>
        <p:txBody>
          <a:bodyPr/>
          <a:lstStyle/>
          <a:p>
            <a:r>
              <a:rPr lang="fr-FR" sz="1600" dirty="0"/>
              <a:t>Dans le cadre des GT2 précédents, nous avons présenté et validé l’adoption de la référence climatique 2015 de Météo France dans les profils à partir du 1</a:t>
            </a:r>
            <a:r>
              <a:rPr lang="fr-FR" sz="1600" baseline="30000" dirty="0"/>
              <a:t>er</a:t>
            </a:r>
            <a:r>
              <a:rPr lang="fr-FR" sz="1600" dirty="0"/>
              <a:t> avril 2020.</a:t>
            </a:r>
          </a:p>
          <a:p>
            <a:r>
              <a:rPr lang="fr-FR" sz="1600" dirty="0"/>
              <a:t>L’utilisation de cette nouvelle référence (légèrement plus chaude au global) se traduit par un impact complémentaire prévisionnel sur les CAR 2020 : entre -0,2% et -0,8% selon le profil.</a:t>
            </a:r>
          </a:p>
          <a:p>
            <a:endParaRPr lang="fr-FR" sz="1600" dirty="0"/>
          </a:p>
          <a:p>
            <a:endParaRPr lang="fr-FR" sz="1600" dirty="0"/>
          </a:p>
          <a:p>
            <a:endParaRPr lang="fr-FR" sz="1600" dirty="0"/>
          </a:p>
          <a:p>
            <a:endParaRPr lang="fr-FR" sz="1600" dirty="0"/>
          </a:p>
          <a:p>
            <a:pPr>
              <a:spcBef>
                <a:spcPts val="0"/>
              </a:spcBef>
            </a:pPr>
            <a:endParaRPr lang="fr-FR" sz="1600" dirty="0"/>
          </a:p>
          <a:p>
            <a:endParaRPr lang="fr-FR" sz="1600" dirty="0"/>
          </a:p>
          <a:p>
            <a:endParaRPr lang="fr-FR" sz="1600" dirty="0"/>
          </a:p>
          <a:p>
            <a:endParaRPr lang="fr-FR" sz="1600" dirty="0"/>
          </a:p>
          <a:p>
            <a:r>
              <a:rPr lang="fr-FR" sz="1600" dirty="0"/>
              <a:t>Cet impact est indépendant du coefficient de tendance de baisse présenté précédemment, il s’applique au terme Tcc de la formule CAR = consommation normée * Tcc * (1+t).</a:t>
            </a:r>
          </a:p>
          <a:p>
            <a:endParaRPr lang="fr-FR" sz="700" dirty="0"/>
          </a:p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4 février 2022</a:t>
            </a:r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4912867-C6A4-44E3-963B-DF87F86E31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2527191"/>
            <a:ext cx="4112918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581116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44159</TotalTime>
  <Words>500</Words>
  <Application>Microsoft Office PowerPoint</Application>
  <PresentationFormat>Affichage à l'écran (4:3)</PresentationFormat>
  <Paragraphs>37</Paragraphs>
  <Slides>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5" baseType="lpstr">
      <vt:lpstr>Calibri</vt:lpstr>
      <vt:lpstr>Cambria Math</vt:lpstr>
      <vt:lpstr>Frutiger Bold</vt:lpstr>
      <vt:lpstr>Frutiger Roman</vt:lpstr>
      <vt:lpstr>GazdeFranceBold</vt:lpstr>
      <vt:lpstr>GazdeFranceBold</vt:lpstr>
      <vt:lpstr>Times</vt:lpstr>
      <vt:lpstr>Times New Roman</vt:lpstr>
      <vt:lpstr>Wingdings</vt:lpstr>
      <vt:lpstr>Modèle par défaut</vt:lpstr>
      <vt:lpstr>GT2 du 4 février 2022    Tendance d’évolution des CAR</vt:lpstr>
      <vt:lpstr>Calcul de la tendance d’évolution des CAR  </vt:lpstr>
      <vt:lpstr>I. Tendance d’évolution des CAR MM  </vt:lpstr>
      <vt:lpstr>II. Tendance d’évolution des CAR 6M et 1M  </vt:lpstr>
      <vt:lpstr>III. Impact de la nouvelle référence climatique  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Présentations du CSP</dc:title>
  <dc:creator>Didier HASSE</dc:creator>
  <cp:lastModifiedBy>HASSE Didier (Gaz Réseau Distribution France)</cp:lastModifiedBy>
  <cp:revision>1726</cp:revision>
  <dcterms:created xsi:type="dcterms:W3CDTF">2003-04-15T14:44:22Z</dcterms:created>
  <dcterms:modified xsi:type="dcterms:W3CDTF">2022-01-31T16:52:41Z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</Properties>
</file>