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633" r:id="rId3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FF66CC"/>
    <a:srgbClr val="FF99FF"/>
    <a:srgbClr val="FF6600"/>
    <a:srgbClr val="FF0000"/>
    <a:srgbClr val="33CCFF"/>
    <a:srgbClr val="FFFF99"/>
    <a:srgbClr val="FFCC99"/>
    <a:srgbClr val="CCFF99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2273" autoAdjust="0"/>
    <p:restoredTop sz="86714" autoAdjust="0"/>
  </p:normalViewPr>
  <p:slideViewPr>
    <p:cSldViewPr snapToObjects="1">
      <p:cViewPr varScale="1">
        <p:scale>
          <a:sx n="98" d="100"/>
          <a:sy n="98" d="100"/>
        </p:scale>
        <p:origin x="102" y="72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8" d="100"/>
          <a:sy n="48" d="100"/>
        </p:scale>
        <p:origin x="-2046" y="-96"/>
      </p:cViewPr>
      <p:guideLst>
        <p:guide orient="horz" pos="3124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50292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defTabSz="920521">
              <a:defRPr sz="11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4" y="0"/>
            <a:ext cx="2944813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4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4" y="0"/>
            <a:ext cx="2944813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2950"/>
            <a:ext cx="49672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1" y="4714122"/>
            <a:ext cx="4981575" cy="4468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Bruno Conty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4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076450" cy="57150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76950" cy="57150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4038600" y="6324600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spcBef>
          <a:spcPct val="1000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20000"/>
        </a:lnSpc>
        <a:spcBef>
          <a:spcPct val="250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20000"/>
        </a:lnSpc>
        <a:spcBef>
          <a:spcPct val="250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8246" y="836712"/>
            <a:ext cx="873588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 algn="ctr" eaLnBrk="0" hangingPunct="0"/>
            <a:r>
              <a:rPr kumimoji="0" lang="fr-FR" sz="36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GT2 – 4 février 2022</a:t>
            </a:r>
          </a:p>
          <a:p>
            <a:pPr lvl="0" algn="ctr" eaLnBrk="0" hangingPunct="0"/>
            <a:br>
              <a:rPr kumimoji="0" lang="fr-FR" sz="36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</a:br>
            <a:r>
              <a:rPr kumimoji="0" lang="fr-FR" sz="44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 </a:t>
            </a:r>
          </a:p>
          <a:p>
            <a:pPr lvl="0" algn="ctr" eaLnBrk="0" hangingPunct="0"/>
            <a:r>
              <a:rPr kumimoji="0" lang="fr-FR" sz="48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Mise à jour de la notice de </a:t>
            </a:r>
          </a:p>
          <a:p>
            <a:pPr lvl="0" algn="ctr" eaLnBrk="0" hangingPunct="0"/>
            <a:r>
              <a:rPr kumimoji="0" lang="fr-FR" sz="48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calcul des prix de compensation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1150" y="300621"/>
            <a:ext cx="7927273" cy="437728"/>
          </a:xfrm>
        </p:spPr>
        <p:txBody>
          <a:bodyPr/>
          <a:lstStyle/>
          <a:p>
            <a:pPr lvl="0" eaLnBrk="0" hangingPunct="0"/>
            <a:r>
              <a:rPr kumimoji="0" lang="fr-FR" sz="26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Mise à jour de la notice de calcul des prix de compensation</a:t>
            </a:r>
            <a:b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</a:br>
            <a:endParaRPr lang="fr-FR" sz="2400" dirty="0">
              <a:latin typeface="Frutiger Bold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72716"/>
            <a:ext cx="8147248" cy="5112568"/>
          </a:xfrm>
        </p:spPr>
        <p:txBody>
          <a:bodyPr/>
          <a:lstStyle/>
          <a:p>
            <a:pPr marL="0" lvl="1" indent="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95000"/>
              <a:buNone/>
              <a:defRPr/>
            </a:pPr>
            <a:r>
              <a:rPr lang="fr-FR" sz="1600" dirty="0">
                <a:solidFill>
                  <a:srgbClr val="009999"/>
                </a:solidFill>
                <a:ea typeface="+mn-ea"/>
                <a:cs typeface="+mn-cs"/>
              </a:rPr>
              <a:t>La plus récente notice de calcul des prix de compensation date du 23 mars 2017. </a:t>
            </a:r>
          </a:p>
          <a:p>
            <a:pPr marL="0" lvl="1" indent="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95000"/>
              <a:buNone/>
              <a:defRPr/>
            </a:pPr>
            <a:r>
              <a:rPr lang="fr-FR" sz="1600" dirty="0">
                <a:solidFill>
                  <a:srgbClr val="009999"/>
                </a:solidFill>
                <a:ea typeface="+mn-ea"/>
                <a:cs typeface="+mn-cs"/>
              </a:rPr>
              <a:t>Elle évoque encore le terme de proximité </a:t>
            </a:r>
            <a:r>
              <a:rPr lang="fr-FR" sz="1600" dirty="0" err="1">
                <a:solidFill>
                  <a:srgbClr val="009999"/>
                </a:solidFill>
                <a:ea typeface="+mn-ea"/>
                <a:cs typeface="+mn-cs"/>
              </a:rPr>
              <a:t>Tp</a:t>
            </a:r>
            <a:r>
              <a:rPr lang="fr-FR" sz="1600" dirty="0">
                <a:solidFill>
                  <a:srgbClr val="009999"/>
                </a:solidFill>
                <a:ea typeface="+mn-ea"/>
                <a:cs typeface="+mn-cs"/>
              </a:rPr>
              <a:t> supprimé en avril 2020 et elle est peu explicite sur la façon dont la partie « PRIX D’ACHEMINEMENT ET DE LIVRAISON AVAL PEG » est calculée.</a:t>
            </a:r>
          </a:p>
          <a:p>
            <a:pPr marL="0" lvl="1" indent="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95000"/>
              <a:buNone/>
              <a:defRPr/>
            </a:pPr>
            <a:r>
              <a:rPr lang="fr-FR" sz="1600" dirty="0">
                <a:solidFill>
                  <a:srgbClr val="009999"/>
                </a:solidFill>
                <a:ea typeface="+mn-ea"/>
                <a:cs typeface="+mn-cs"/>
              </a:rPr>
              <a:t>GRDF propose donc de la mettre à jour avec le paragraphe ci-après :</a:t>
            </a: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prix d'acheminement et de livraison est déterminé pour chaque PITD à partir des termes suivants :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9150" lvl="1" indent="-34290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terme correspondant à la sortie du réseau principal de transport, </a:t>
            </a:r>
            <a:r>
              <a:rPr lang="fr-FR" sz="1400" b="1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TCS 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(terme de capacité journalière de sortie) ;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9150" lvl="1" indent="-34290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terme correspondant à l’acheminement sur le réseau régional de transport, </a:t>
            </a:r>
            <a:r>
              <a:rPr lang="fr-FR" sz="1400" b="1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TCR * NTR 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(terme de capacité journalière régionale * niveau tarifaire régional) ;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9150" lvl="1" indent="-34290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terme correspondant à la souscription annuelle ferme d’une capacité journalière de livraison au PITD, </a:t>
            </a:r>
            <a:r>
              <a:rPr lang="fr-FR" sz="1400" b="1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TCL 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(terme de capacité journalière de livraison).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Ces termes sont mis à jour chaque année dans la « Délibération de la Commission de régulation de l’énergie du xx/xx/</a:t>
            </a:r>
            <a:r>
              <a:rPr lang="fr-F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xxxx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portant décision sur l’évolution du tarif d’utilisation des réseaux de transport de gaz naturel de GRTgaz et Teréga au 1</a:t>
            </a:r>
            <a:r>
              <a:rPr lang="fr-FR" sz="14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avril </a:t>
            </a:r>
            <a:r>
              <a:rPr lang="fr-F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yyyy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». 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convertir les termes de capacités journalières (exprimés en € / MWh/jour par an) en prix d’acheminement et de livraison aval PEG (exprimés en € / MWh), on suppose que le coût, pour un expéditeur transport, de l’acheminement et de la livraison d’un MWh entre le PEG et un PITD un jour donné est égal à 1/365</a:t>
            </a:r>
            <a:r>
              <a:rPr lang="fr-FR" sz="14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ème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du coût de la capacité annuelle qui lui permettrait d’acheminer et de livrer un MWh entre le PEG et ce PITD tous les jours entre le 1</a:t>
            </a:r>
            <a:r>
              <a:rPr lang="fr-FR" sz="14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avril précédent et le 31 mars suivant.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prix d’acheminement et de livraison d’un MWh entre le PEG et un PITD un jour donné est donc égal à : </a:t>
            </a:r>
            <a:r>
              <a:rPr lang="fr-FR" sz="1400" b="1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(TCS + TCR * NTR + TCL) / 365</a:t>
            </a:r>
            <a:r>
              <a:rPr lang="fr-F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47750" lvl="2" indent="-482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5000"/>
              <a:buFontTx/>
              <a:buChar char="•"/>
              <a:defRPr/>
            </a:pPr>
            <a:endParaRPr lang="fr-FR" sz="1800" dirty="0">
              <a:solidFill>
                <a:srgbClr val="009999"/>
              </a:solidFill>
            </a:endParaRPr>
          </a:p>
          <a:p>
            <a:pPr marL="482600" lvl="1" indent="-482600">
              <a:spcBef>
                <a:spcPts val="1800"/>
              </a:spcBef>
              <a:buSzPct val="95000"/>
              <a:buFontTx/>
              <a:buChar char="•"/>
              <a:defRPr/>
            </a:pPr>
            <a:endParaRPr lang="fr-FR" sz="2000" dirty="0">
              <a:solidFill>
                <a:srgbClr val="009999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5641549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42567</TotalTime>
  <Words>372</Words>
  <Application>Microsoft Office PowerPoint</Application>
  <PresentationFormat>Affichage à l'écran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12" baseType="lpstr">
      <vt:lpstr>Arial</vt:lpstr>
      <vt:lpstr>Calibri</vt:lpstr>
      <vt:lpstr>Frutiger Bold</vt:lpstr>
      <vt:lpstr>Frutiger Roman</vt:lpstr>
      <vt:lpstr>GazdefranceBold</vt:lpstr>
      <vt:lpstr>GazdefranceBold</vt:lpstr>
      <vt:lpstr>Times</vt:lpstr>
      <vt:lpstr>Times New Roman</vt:lpstr>
      <vt:lpstr>Wingdings</vt:lpstr>
      <vt:lpstr>Modèle par défaut</vt:lpstr>
      <vt:lpstr>Présentation PowerPoint</vt:lpstr>
      <vt:lpstr>Mise à jour de la notice de calcul des prix de compensation 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GTG2007 - GT2</dc:title>
  <dc:creator>Didier HASSE</dc:creator>
  <cp:lastModifiedBy>HASSE Didier (Gaz Réseau Distribution France)</cp:lastModifiedBy>
  <cp:revision>1676</cp:revision>
  <dcterms:created xsi:type="dcterms:W3CDTF">2003-04-15T14:44:22Z</dcterms:created>
  <dcterms:modified xsi:type="dcterms:W3CDTF">2022-01-31T14:44:00Z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</Properties>
</file>