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633" r:id="rId3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FF66CC"/>
    <a:srgbClr val="FF99FF"/>
    <a:srgbClr val="FF6600"/>
    <a:srgbClr val="FF0000"/>
    <a:srgbClr val="33CCFF"/>
    <a:srgbClr val="FFFF99"/>
    <a:srgbClr val="FFCC99"/>
    <a:srgbClr val="CCFF99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2273" autoAdjust="0"/>
    <p:restoredTop sz="86714" autoAdjust="0"/>
  </p:normalViewPr>
  <p:slideViewPr>
    <p:cSldViewPr snapToObjects="1">
      <p:cViewPr varScale="1">
        <p:scale>
          <a:sx n="98" d="100"/>
          <a:sy n="98" d="100"/>
        </p:scale>
        <p:origin x="102" y="72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8" d="100"/>
          <a:sy n="48" d="100"/>
        </p:scale>
        <p:origin x="-2046" y="-96"/>
      </p:cViewPr>
      <p:guideLst>
        <p:guide orient="horz" pos="3124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50292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defTabSz="920521">
              <a:defRPr sz="11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4" y="0"/>
            <a:ext cx="2944813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4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4" y="0"/>
            <a:ext cx="2944813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2950"/>
            <a:ext cx="49672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1" y="4714122"/>
            <a:ext cx="4981575" cy="4468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Bruno Conty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4" y="9429831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6" tIns="46153" rIns="92306" bIns="46153" numCol="1" anchor="b" anchorCtr="0" compatLnSpc="1">
            <a:prstTxWarp prst="textNoShape">
              <a:avLst/>
            </a:prstTxWarp>
          </a:bodyPr>
          <a:lstStyle>
            <a:lvl1pPr algn="r" defTabSz="920521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076450" cy="57150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76950" cy="57150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4038600" y="6324600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spcBef>
          <a:spcPct val="1000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20000"/>
        </a:lnSpc>
        <a:spcBef>
          <a:spcPct val="250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20000"/>
        </a:lnSpc>
        <a:spcBef>
          <a:spcPct val="250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8246" y="836712"/>
            <a:ext cx="873588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 algn="ctr" eaLnBrk="0" hangingPunct="0"/>
            <a:r>
              <a:rPr kumimoji="0" lang="fr-FR" sz="36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GT2 – 4 février 2022</a:t>
            </a:r>
          </a:p>
          <a:p>
            <a:pPr lvl="0" algn="ctr" eaLnBrk="0" hangingPunct="0"/>
            <a:br>
              <a:rPr kumimoji="0" lang="fr-FR" sz="36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</a:br>
            <a:r>
              <a:rPr kumimoji="0" lang="fr-FR" sz="44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 </a:t>
            </a:r>
          </a:p>
          <a:p>
            <a:pPr lvl="0" algn="ctr" eaLnBrk="0" hangingPunct="0"/>
            <a:r>
              <a:rPr kumimoji="0" lang="fr-FR" sz="4400" b="0" i="0" u="none" strike="noStrike" kern="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Point</a:t>
            </a:r>
            <a:r>
              <a:rPr kumimoji="0" lang="fr-FR" sz="4400" b="0" i="0" u="none" strike="noStrike" kern="0" cap="none" spc="0" normalizeH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 sur le nombre de CDG-F </a:t>
            </a:r>
            <a:br>
              <a:rPr kumimoji="0" lang="fr-FR" sz="4400" b="0" i="0" u="none" strike="noStrike" kern="0" cap="none" spc="0" normalizeH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</a:br>
            <a:r>
              <a:rPr kumimoji="0" lang="fr-FR" sz="4400" b="0" i="0" u="none" strike="noStrike" kern="0" cap="none" spc="0" normalizeH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actifs / inactifs au 1</a:t>
            </a:r>
            <a:r>
              <a:rPr kumimoji="0" lang="fr-FR" sz="4400" b="0" i="0" u="none" strike="noStrike" kern="0" cap="none" spc="0" normalizeH="0" baseline="3000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er</a:t>
            </a:r>
            <a:r>
              <a:rPr kumimoji="0" lang="fr-FR" sz="4400" b="0" i="0" u="none" strike="noStrike" kern="0" cap="none" spc="0" normalizeH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Frutiger Bold" pitchFamily="34" charset="0"/>
                <a:ea typeface="+mj-ea"/>
                <a:cs typeface="+mj-cs"/>
              </a:rPr>
              <a:t> janvier 2022</a:t>
            </a:r>
            <a:endParaRPr kumimoji="0" lang="fr-FR" sz="4400" b="0" i="0" u="none" strike="noStrike" kern="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Frutiger Bold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1151" y="300621"/>
            <a:ext cx="7791400" cy="437728"/>
          </a:xfrm>
        </p:spPr>
        <p:txBody>
          <a:bodyPr/>
          <a:lstStyle/>
          <a:p>
            <a:pPr lvl="0"/>
            <a:r>
              <a:rPr lang="fr-FR" dirty="0">
                <a:latin typeface="Frutiger Bold" pitchFamily="34" charset="0"/>
              </a:rPr>
              <a:t>CDG-F actifs / inactifs : évolution depuis janvier 2018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7715200" cy="5112568"/>
          </a:xfrm>
        </p:spPr>
        <p:txBody>
          <a:bodyPr/>
          <a:lstStyle/>
          <a:p>
            <a:pPr marL="482600" lvl="1" indent="-482600">
              <a:lnSpc>
                <a:spcPct val="100000"/>
              </a:lnSpc>
              <a:spcBef>
                <a:spcPts val="1800"/>
              </a:spcBef>
              <a:buSzPct val="95000"/>
              <a:buFontTx/>
              <a:buChar char="•"/>
              <a:defRPr/>
            </a:pPr>
            <a:r>
              <a:rPr lang="fr-FR" sz="2000" dirty="0">
                <a:solidFill>
                  <a:srgbClr val="009999"/>
                </a:solidFill>
                <a:ea typeface="+mn-ea"/>
                <a:cs typeface="+mn-cs"/>
              </a:rPr>
              <a:t>Le nombre de </a:t>
            </a:r>
            <a:r>
              <a:rPr lang="fr-FR" sz="2000" b="1" u="sng" dirty="0">
                <a:solidFill>
                  <a:srgbClr val="009999"/>
                </a:solidFill>
                <a:ea typeface="+mn-ea"/>
                <a:cs typeface="+mn-cs"/>
              </a:rPr>
              <a:t>CDG-F en vigueur</a:t>
            </a:r>
            <a:r>
              <a:rPr lang="fr-FR" sz="2000" dirty="0">
                <a:solidFill>
                  <a:srgbClr val="009999"/>
                </a:solidFill>
                <a:ea typeface="+mn-ea"/>
                <a:cs typeface="+mn-cs"/>
              </a:rPr>
              <a:t> au 1</a:t>
            </a:r>
            <a:r>
              <a:rPr lang="fr-FR" sz="2000" baseline="30000" dirty="0">
                <a:solidFill>
                  <a:srgbClr val="009999"/>
                </a:solidFill>
                <a:ea typeface="+mn-ea"/>
                <a:cs typeface="+mn-cs"/>
              </a:rPr>
              <a:t>er</a:t>
            </a:r>
            <a:r>
              <a:rPr lang="fr-FR" sz="2000" dirty="0">
                <a:solidFill>
                  <a:srgbClr val="009999"/>
                </a:solidFill>
                <a:ea typeface="+mn-ea"/>
                <a:cs typeface="+mn-cs"/>
              </a:rPr>
              <a:t> janvier était le suivant :</a:t>
            </a:r>
          </a:p>
          <a:p>
            <a:pPr marL="482600" lvl="1" indent="-482600">
              <a:lnSpc>
                <a:spcPct val="100000"/>
              </a:lnSpc>
              <a:spcBef>
                <a:spcPts val="1800"/>
              </a:spcBef>
              <a:buSzPct val="95000"/>
              <a:buFontTx/>
              <a:buChar char="•"/>
              <a:defRPr/>
            </a:pPr>
            <a:endParaRPr lang="fr-FR" sz="2000" dirty="0">
              <a:solidFill>
                <a:srgbClr val="009999"/>
              </a:solidFill>
              <a:ea typeface="+mn-ea"/>
              <a:cs typeface="+mn-cs"/>
            </a:endParaRPr>
          </a:p>
          <a:p>
            <a:pPr marL="482600" lvl="1" indent="-482600">
              <a:lnSpc>
                <a:spcPct val="100000"/>
              </a:lnSpc>
              <a:spcBef>
                <a:spcPts val="1800"/>
              </a:spcBef>
              <a:buSzPct val="95000"/>
              <a:buFontTx/>
              <a:buChar char="•"/>
              <a:defRPr/>
            </a:pPr>
            <a:endParaRPr lang="fr-FR" sz="2000" dirty="0">
              <a:solidFill>
                <a:srgbClr val="009999"/>
              </a:solidFill>
              <a:ea typeface="+mn-ea"/>
              <a:cs typeface="+mn-cs"/>
            </a:endParaRPr>
          </a:p>
          <a:p>
            <a:pPr marL="482600" lvl="1" indent="-482600">
              <a:lnSpc>
                <a:spcPct val="100000"/>
              </a:lnSpc>
              <a:spcBef>
                <a:spcPts val="1800"/>
              </a:spcBef>
              <a:buSzPct val="95000"/>
              <a:buFontTx/>
              <a:buChar char="•"/>
              <a:defRPr/>
            </a:pPr>
            <a:endParaRPr lang="fr-FR" sz="2000" dirty="0">
              <a:solidFill>
                <a:srgbClr val="009999"/>
              </a:solidFill>
              <a:ea typeface="+mn-ea"/>
              <a:cs typeface="+mn-cs"/>
            </a:endParaRPr>
          </a:p>
          <a:p>
            <a:pPr marL="565150" lvl="2" indent="0">
              <a:lnSpc>
                <a:spcPct val="100000"/>
              </a:lnSpc>
              <a:spcBef>
                <a:spcPts val="1800"/>
              </a:spcBef>
              <a:buSzPct val="95000"/>
              <a:buNone/>
              <a:defRPr/>
            </a:pPr>
            <a:r>
              <a:rPr lang="fr-FR" sz="1800" dirty="0">
                <a:solidFill>
                  <a:schemeClr val="accent3">
                    <a:lumMod val="50000"/>
                  </a:schemeClr>
                </a:solidFill>
                <a:ea typeface="+mn-ea"/>
                <a:cs typeface="+mn-cs"/>
              </a:rPr>
              <a:t>Actifs : avec PCE rattachés / inactifs : sans PCE rattachés</a:t>
            </a:r>
            <a:br>
              <a:rPr lang="fr-FR" sz="1800" dirty="0">
                <a:solidFill>
                  <a:schemeClr val="accent3">
                    <a:lumMod val="50000"/>
                  </a:schemeClr>
                </a:solidFill>
                <a:ea typeface="+mn-ea"/>
                <a:cs typeface="+mn-cs"/>
              </a:rPr>
            </a:br>
            <a:endParaRPr lang="fr-FR" sz="1800" dirty="0">
              <a:solidFill>
                <a:schemeClr val="accent3">
                  <a:lumMod val="50000"/>
                </a:schemeClr>
              </a:solidFill>
              <a:ea typeface="+mn-ea"/>
              <a:cs typeface="+mn-cs"/>
            </a:endParaRPr>
          </a:p>
          <a:p>
            <a:pPr marL="482600" lvl="1" indent="-482600">
              <a:spcBef>
                <a:spcPts val="1800"/>
              </a:spcBef>
              <a:buSzPct val="95000"/>
              <a:buFontTx/>
              <a:buChar char="•"/>
              <a:defRPr/>
            </a:pPr>
            <a:r>
              <a:rPr lang="fr-FR" sz="2000" dirty="0">
                <a:solidFill>
                  <a:srgbClr val="009999"/>
                </a:solidFill>
              </a:rPr>
              <a:t>Entre le 1</a:t>
            </a:r>
            <a:r>
              <a:rPr lang="fr-FR" sz="2000" baseline="30000" dirty="0">
                <a:solidFill>
                  <a:srgbClr val="009999"/>
                </a:solidFill>
              </a:rPr>
              <a:t>er</a:t>
            </a:r>
            <a:r>
              <a:rPr lang="fr-FR" sz="2000" dirty="0">
                <a:solidFill>
                  <a:srgbClr val="009999"/>
                </a:solidFill>
              </a:rPr>
              <a:t> janvier 2021 et le 1</a:t>
            </a:r>
            <a:r>
              <a:rPr lang="fr-FR" sz="2000" baseline="30000" dirty="0">
                <a:solidFill>
                  <a:srgbClr val="009999"/>
                </a:solidFill>
              </a:rPr>
              <a:t>er</a:t>
            </a:r>
            <a:r>
              <a:rPr lang="fr-FR" sz="2000" dirty="0">
                <a:solidFill>
                  <a:srgbClr val="009999"/>
                </a:solidFill>
              </a:rPr>
              <a:t> janvier 2022 :</a:t>
            </a:r>
          </a:p>
          <a:p>
            <a:pPr marL="1047750" lvl="2" indent="-482600">
              <a:spcBef>
                <a:spcPts val="1800"/>
              </a:spcBef>
              <a:buSzPct val="95000"/>
              <a:buFontTx/>
              <a:buChar char="•"/>
              <a:defRPr/>
            </a:pPr>
            <a:r>
              <a:rPr lang="fr-FR" sz="1800" dirty="0">
                <a:solidFill>
                  <a:srgbClr val="009999"/>
                </a:solidFill>
              </a:rPr>
              <a:t>6 CDG-F actifs et 1 CDG-F encore inactif ont été créés ;</a:t>
            </a:r>
          </a:p>
          <a:p>
            <a:pPr marL="1047750" lvl="2" indent="-482600">
              <a:spcBef>
                <a:spcPts val="1800"/>
              </a:spcBef>
              <a:buSzPct val="95000"/>
              <a:buFontTx/>
              <a:buChar char="•"/>
              <a:defRPr/>
            </a:pPr>
            <a:r>
              <a:rPr lang="fr-FR" sz="1800" dirty="0">
                <a:solidFill>
                  <a:srgbClr val="009999"/>
                </a:solidFill>
              </a:rPr>
              <a:t>2 CDG-F inactifs sont devenus actifs.</a:t>
            </a:r>
          </a:p>
          <a:p>
            <a:pPr marL="1047750" lvl="2" indent="-482600">
              <a:spcBef>
                <a:spcPts val="1800"/>
              </a:spcBef>
              <a:buSzPct val="95000"/>
              <a:buFontTx/>
              <a:buChar char="•"/>
              <a:defRPr/>
            </a:pPr>
            <a:endParaRPr lang="fr-FR" sz="1800" dirty="0">
              <a:solidFill>
                <a:srgbClr val="009999"/>
              </a:solidFill>
            </a:endParaRPr>
          </a:p>
          <a:p>
            <a:pPr marL="482600" lvl="1" indent="-482600">
              <a:spcBef>
                <a:spcPts val="1800"/>
              </a:spcBef>
              <a:buSzPct val="95000"/>
              <a:buFontTx/>
              <a:buChar char="•"/>
              <a:defRPr/>
            </a:pPr>
            <a:endParaRPr lang="fr-FR" sz="2000" dirty="0">
              <a:solidFill>
                <a:srgbClr val="009999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627486"/>
              </p:ext>
            </p:extLst>
          </p:nvPr>
        </p:nvGraphicFramePr>
        <p:xfrm>
          <a:off x="828458" y="1657415"/>
          <a:ext cx="7056785" cy="1259956"/>
        </p:xfrm>
        <a:graphic>
          <a:graphicData uri="http://schemas.openxmlformats.org/drawingml/2006/table">
            <a:tbl>
              <a:tblPr/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81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4989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Nombre CDG-F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fr-FR" sz="1600" b="1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er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janvier 2019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fr-FR" sz="1600" b="1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er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janvier 2020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fr-FR" sz="1600" b="1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er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janvier 2021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fr-FR" sz="1600" b="1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er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janvier 2022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989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Actifs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989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Inactifs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989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fontAlgn="b" latinLnBrk="0" hangingPunct="1">
                        <a:buFont typeface="Arial" panose="020B0604020202020204" pitchFamily="34" charset="0"/>
                        <a:buNone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5641549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42547</TotalTime>
  <Words>117</Words>
  <Application>Microsoft Office PowerPoint</Application>
  <PresentationFormat>Affichage à l'écran (4:3)</PresentationFormat>
  <Paragraphs>33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12" baseType="lpstr">
      <vt:lpstr>Arial</vt:lpstr>
      <vt:lpstr>Calibri</vt:lpstr>
      <vt:lpstr>Frutiger Bold</vt:lpstr>
      <vt:lpstr>Frutiger Roman</vt:lpstr>
      <vt:lpstr>GazdefranceBold</vt:lpstr>
      <vt:lpstr>GazdefranceBold</vt:lpstr>
      <vt:lpstr>Times</vt:lpstr>
      <vt:lpstr>Times New Roman</vt:lpstr>
      <vt:lpstr>Wingdings</vt:lpstr>
      <vt:lpstr>Modèle par défaut</vt:lpstr>
      <vt:lpstr>Présentation PowerPoint</vt:lpstr>
      <vt:lpstr>CDG-F actifs / inactifs : évolution depuis janvier 2018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GTG2007 - GT2</dc:title>
  <dc:creator>Didier HASSE</dc:creator>
  <cp:lastModifiedBy>HASSE Didier (Gaz Réseau Distribution France)</cp:lastModifiedBy>
  <cp:revision>1674</cp:revision>
  <dcterms:created xsi:type="dcterms:W3CDTF">2003-04-15T14:44:22Z</dcterms:created>
  <dcterms:modified xsi:type="dcterms:W3CDTF">2022-01-31T16:38:55Z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</Properties>
</file>